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0"/>
  </p:notesMasterIdLst>
  <p:sldIdLst>
    <p:sldId id="256" r:id="rId2"/>
    <p:sldId id="324" r:id="rId3"/>
    <p:sldId id="318" r:id="rId4"/>
    <p:sldId id="257" r:id="rId5"/>
    <p:sldId id="325" r:id="rId6"/>
    <p:sldId id="329" r:id="rId7"/>
    <p:sldId id="331" r:id="rId8"/>
    <p:sldId id="327" r:id="rId9"/>
  </p:sldIdLst>
  <p:sldSz cx="9144000" cy="6858000" type="screen4x3"/>
  <p:notesSz cx="6799263" cy="9929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FF00"/>
    <a:srgbClr val="0000FF"/>
    <a:srgbClr val="339933"/>
    <a:srgbClr val="006600"/>
    <a:srgbClr val="33CC33"/>
    <a:srgbClr val="FF6600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84"/>
      </p:cViewPr>
      <p:guideLst>
        <p:guide orient="horz" pos="3128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FEFB3C-C6E5-4579-82BA-ADBDAB11DC43}" type="doc">
      <dgm:prSet loTypeId="urn:microsoft.com/office/officeart/2005/8/layout/arrow2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o-RO"/>
        </a:p>
      </dgm:t>
    </dgm:pt>
    <dgm:pt modelId="{012CAF33-AD27-4125-AE10-3A9E01A5A046}">
      <dgm:prSet phldrT="[Text]" custT="1"/>
      <dgm:spPr/>
      <dgm:t>
        <a:bodyPr/>
        <a:lstStyle/>
        <a:p>
          <a:pPr algn="ctr"/>
          <a:r>
            <a:rPr lang="pt-BR" sz="1400" b="1" dirty="0" smtClean="0">
              <a:solidFill>
                <a:srgbClr val="7030A0"/>
              </a:solidFill>
              <a:latin typeface="Trebuchet MS" pitchFamily="34" charset="0"/>
            </a:rPr>
            <a:t>Proiecte finalizate</a:t>
          </a:r>
          <a:br>
            <a:rPr lang="pt-BR" sz="1400" b="1" dirty="0" smtClean="0">
              <a:solidFill>
                <a:srgbClr val="7030A0"/>
              </a:solidFill>
              <a:latin typeface="Trebuchet MS" pitchFamily="34" charset="0"/>
            </a:rPr>
          </a:br>
          <a:r>
            <a:rPr lang="ro-RO" sz="1400" b="1" dirty="0" smtClean="0">
              <a:solidFill>
                <a:srgbClr val="7030A0"/>
              </a:solidFill>
              <a:latin typeface="Trebuchet MS" pitchFamily="34" charset="0"/>
            </a:rPr>
            <a:t>3</a:t>
          </a:r>
          <a:r>
            <a:rPr lang="pt-BR" sz="1400" b="1" dirty="0" smtClean="0">
              <a:solidFill>
                <a:srgbClr val="7030A0"/>
              </a:solidFill>
              <a:latin typeface="Trebuchet MS" pitchFamily="34" charset="0"/>
            </a:rPr>
            <a:t>.</a:t>
          </a:r>
          <a:r>
            <a:rPr lang="ro-RO" sz="1400" b="1" dirty="0" smtClean="0">
              <a:solidFill>
                <a:srgbClr val="7030A0"/>
              </a:solidFill>
              <a:latin typeface="Trebuchet MS" pitchFamily="34" charset="0"/>
            </a:rPr>
            <a:t>139</a:t>
          </a:r>
          <a:endParaRPr lang="ro-RO" sz="1400" dirty="0">
            <a:solidFill>
              <a:srgbClr val="7030A0"/>
            </a:solidFill>
            <a:latin typeface="Trebuchet MS" pitchFamily="34" charset="0"/>
          </a:endParaRPr>
        </a:p>
      </dgm:t>
    </dgm:pt>
    <dgm:pt modelId="{58AD54D2-498C-4425-865C-D16F1A00A236}" type="parTrans" cxnId="{FDA5611D-82B9-4851-BFBE-72EED08799C9}">
      <dgm:prSet/>
      <dgm:spPr/>
      <dgm:t>
        <a:bodyPr/>
        <a:lstStyle/>
        <a:p>
          <a:endParaRPr lang="ro-RO"/>
        </a:p>
      </dgm:t>
    </dgm:pt>
    <dgm:pt modelId="{3DBE653B-C7E0-4370-BB2A-F51F54E6035C}" type="sibTrans" cxnId="{FDA5611D-82B9-4851-BFBE-72EED08799C9}">
      <dgm:prSet/>
      <dgm:spPr/>
      <dgm:t>
        <a:bodyPr/>
        <a:lstStyle/>
        <a:p>
          <a:endParaRPr lang="ro-RO"/>
        </a:p>
      </dgm:t>
    </dgm:pt>
    <dgm:pt modelId="{496FB6ED-0561-49C8-BA43-4F55EDF93B55}">
      <dgm:prSet phldrT="[Text]" custT="1"/>
      <dgm:spPr/>
      <dgm:t>
        <a:bodyPr/>
        <a:lstStyle/>
        <a:p>
          <a:pPr algn="ctr"/>
          <a:endParaRPr lang="ro-RO" sz="1400" b="1" dirty="0">
            <a:latin typeface="Trebuchet MS" pitchFamily="34" charset="0"/>
          </a:endParaRPr>
        </a:p>
      </dgm:t>
    </dgm:pt>
    <dgm:pt modelId="{A160138A-0375-4877-90F6-4A61827A2397}" type="parTrans" cxnId="{AD61A31E-53AD-46FC-B844-007386F889C7}">
      <dgm:prSet/>
      <dgm:spPr/>
      <dgm:t>
        <a:bodyPr/>
        <a:lstStyle/>
        <a:p>
          <a:endParaRPr lang="ro-RO"/>
        </a:p>
      </dgm:t>
    </dgm:pt>
    <dgm:pt modelId="{06658209-63A9-43A5-9332-289844DB243C}" type="sibTrans" cxnId="{AD61A31E-53AD-46FC-B844-007386F889C7}">
      <dgm:prSet/>
      <dgm:spPr/>
      <dgm:t>
        <a:bodyPr/>
        <a:lstStyle/>
        <a:p>
          <a:endParaRPr lang="ro-RO"/>
        </a:p>
      </dgm:t>
    </dgm:pt>
    <dgm:pt modelId="{5FF0C697-76ED-45A6-A52E-60A8822F0D38}">
      <dgm:prSet phldrT="[Text]" custT="1"/>
      <dgm:spPr/>
      <dgm:t>
        <a:bodyPr/>
        <a:lstStyle/>
        <a:p>
          <a:pPr algn="ctr"/>
          <a:endParaRPr lang="ro-RO" sz="1400" b="1" dirty="0" smtClean="0">
            <a:latin typeface="Trebuchet MS" pitchFamily="34" charset="0"/>
          </a:endParaRPr>
        </a:p>
      </dgm:t>
    </dgm:pt>
    <dgm:pt modelId="{106A5DC4-9232-4542-A2F5-A07EF7732A28}" type="parTrans" cxnId="{D60EAB96-21AC-438B-A6F8-7F512006F130}">
      <dgm:prSet/>
      <dgm:spPr/>
      <dgm:t>
        <a:bodyPr/>
        <a:lstStyle/>
        <a:p>
          <a:endParaRPr lang="ro-RO"/>
        </a:p>
      </dgm:t>
    </dgm:pt>
    <dgm:pt modelId="{36C9DDB6-0DB0-4E36-8997-AA7186690B59}" type="sibTrans" cxnId="{D60EAB96-21AC-438B-A6F8-7F512006F130}">
      <dgm:prSet/>
      <dgm:spPr/>
      <dgm:t>
        <a:bodyPr/>
        <a:lstStyle/>
        <a:p>
          <a:endParaRPr lang="ro-RO"/>
        </a:p>
      </dgm:t>
    </dgm:pt>
    <dgm:pt modelId="{C8AE2B77-6831-4A41-ACFF-ED797000EBF8}" type="pres">
      <dgm:prSet presAssocID="{01FEFB3C-C6E5-4579-82BA-ADBDAB11DC4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ACD5F3-1885-4CC3-9C2D-01BA7AB999AF}" type="pres">
      <dgm:prSet presAssocID="{01FEFB3C-C6E5-4579-82BA-ADBDAB11DC43}" presName="arrow" presStyleLbl="bgShp" presStyleIdx="0" presStyleCnt="1" custAng="21410941" custScaleX="97131" custScaleY="67995" custLinFactNeighborX="-5154" custLinFactNeighborY="4543"/>
      <dgm:spPr/>
      <dgm:t>
        <a:bodyPr/>
        <a:lstStyle/>
        <a:p>
          <a:endParaRPr lang="ro-RO"/>
        </a:p>
      </dgm:t>
    </dgm:pt>
    <dgm:pt modelId="{FFDCFB90-E77F-4819-B77B-FA6F879DB69C}" type="pres">
      <dgm:prSet presAssocID="{01FEFB3C-C6E5-4579-82BA-ADBDAB11DC43}" presName="arrowDiagram3" presStyleCnt="0"/>
      <dgm:spPr/>
      <dgm:t>
        <a:bodyPr/>
        <a:lstStyle/>
        <a:p>
          <a:endParaRPr lang="ro-RO"/>
        </a:p>
      </dgm:t>
    </dgm:pt>
    <dgm:pt modelId="{ED4E0CE2-6310-4FFF-B065-84E1437BE927}" type="pres">
      <dgm:prSet presAssocID="{012CAF33-AD27-4125-AE10-3A9E01A5A046}" presName="bullet3a" presStyleLbl="node1" presStyleIdx="0" presStyleCnt="3" custLinFactX="-100000" custLinFactY="40901" custLinFactNeighborX="-183039" custLinFactNeighborY="100000"/>
      <dgm:spPr/>
      <dgm:t>
        <a:bodyPr/>
        <a:lstStyle/>
        <a:p>
          <a:endParaRPr lang="ro-RO"/>
        </a:p>
      </dgm:t>
    </dgm:pt>
    <dgm:pt modelId="{EC9DED0F-51C7-4C65-B193-577770BF1B8D}" type="pres">
      <dgm:prSet presAssocID="{012CAF33-AD27-4125-AE10-3A9E01A5A046}" presName="textBox3a" presStyleLbl="revTx" presStyleIdx="0" presStyleCnt="3" custScaleX="70297" custScaleY="73985" custLinFactX="-26090" custLinFactNeighborX="-100000" custLinFactNeighborY="-2348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20B8CD80-2F5E-4C67-9879-16F112F623A0}" type="pres">
      <dgm:prSet presAssocID="{496FB6ED-0561-49C8-BA43-4F55EDF93B55}" presName="bullet3b" presStyleLbl="node1" presStyleIdx="1" presStyleCnt="3" custScaleX="67153" custLinFactX="100000" custLinFactNeighborX="122500" custLinFactNeighborY="-13780"/>
      <dgm:spPr/>
      <dgm:t>
        <a:bodyPr/>
        <a:lstStyle/>
        <a:p>
          <a:endParaRPr lang="ro-RO"/>
        </a:p>
      </dgm:t>
    </dgm:pt>
    <dgm:pt modelId="{B62351F4-76CB-4129-900D-DC9E8F9100DF}" type="pres">
      <dgm:prSet presAssocID="{496FB6ED-0561-49C8-BA43-4F55EDF93B55}" presName="textBox3b" presStyleLbl="revTx" presStyleIdx="1" presStyleCnt="3" custFlipVert="0" custScaleX="217568" custScaleY="25320" custLinFactNeighborX="-45913" custLinFactNeighborY="-48099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69EBF879-0033-427B-A11E-8E9E44C70A1C}" type="pres">
      <dgm:prSet presAssocID="{5FF0C697-76ED-45A6-A52E-60A8822F0D38}" presName="bullet3c" presStyleLbl="node1" presStyleIdx="2" presStyleCnt="3" custLinFactX="-100000" custLinFactY="38109" custLinFactNeighborX="-192662" custLinFactNeighborY="1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o-RO"/>
        </a:p>
      </dgm:t>
    </dgm:pt>
    <dgm:pt modelId="{9C0A0290-0E22-482D-A8DD-6092FB819B79}" type="pres">
      <dgm:prSet presAssocID="{5FF0C697-76ED-45A6-A52E-60A8822F0D38}" presName="textBox3c" presStyleLbl="revTx" presStyleIdx="2" presStyleCnt="3" custScaleX="99647" custScaleY="22739" custLinFactX="-59138" custLinFactNeighborX="-100000" custLinFactNeighborY="851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FDA5611D-82B9-4851-BFBE-72EED08799C9}" srcId="{01FEFB3C-C6E5-4579-82BA-ADBDAB11DC43}" destId="{012CAF33-AD27-4125-AE10-3A9E01A5A046}" srcOrd="0" destOrd="0" parTransId="{58AD54D2-498C-4425-865C-D16F1A00A236}" sibTransId="{3DBE653B-C7E0-4370-BB2A-F51F54E6035C}"/>
    <dgm:cxn modelId="{56DD0628-0A5D-4613-96F0-23012FF56099}" type="presOf" srcId="{5FF0C697-76ED-45A6-A52E-60A8822F0D38}" destId="{9C0A0290-0E22-482D-A8DD-6092FB819B79}" srcOrd="0" destOrd="0" presId="urn:microsoft.com/office/officeart/2005/8/layout/arrow2"/>
    <dgm:cxn modelId="{5765208A-0873-4A70-AB6D-C2826523DC51}" type="presOf" srcId="{01FEFB3C-C6E5-4579-82BA-ADBDAB11DC43}" destId="{C8AE2B77-6831-4A41-ACFF-ED797000EBF8}" srcOrd="0" destOrd="0" presId="urn:microsoft.com/office/officeart/2005/8/layout/arrow2"/>
    <dgm:cxn modelId="{6114FA7D-90EF-4E3A-A228-23E90E5D4ADE}" type="presOf" srcId="{012CAF33-AD27-4125-AE10-3A9E01A5A046}" destId="{EC9DED0F-51C7-4C65-B193-577770BF1B8D}" srcOrd="0" destOrd="0" presId="urn:microsoft.com/office/officeart/2005/8/layout/arrow2"/>
    <dgm:cxn modelId="{D60EAB96-21AC-438B-A6F8-7F512006F130}" srcId="{01FEFB3C-C6E5-4579-82BA-ADBDAB11DC43}" destId="{5FF0C697-76ED-45A6-A52E-60A8822F0D38}" srcOrd="2" destOrd="0" parTransId="{106A5DC4-9232-4542-A2F5-A07EF7732A28}" sibTransId="{36C9DDB6-0DB0-4E36-8997-AA7186690B59}"/>
    <dgm:cxn modelId="{A37F198A-DA12-4B03-9899-0B04874047F6}" type="presOf" srcId="{496FB6ED-0561-49C8-BA43-4F55EDF93B55}" destId="{B62351F4-76CB-4129-900D-DC9E8F9100DF}" srcOrd="0" destOrd="0" presId="urn:microsoft.com/office/officeart/2005/8/layout/arrow2"/>
    <dgm:cxn modelId="{AD61A31E-53AD-46FC-B844-007386F889C7}" srcId="{01FEFB3C-C6E5-4579-82BA-ADBDAB11DC43}" destId="{496FB6ED-0561-49C8-BA43-4F55EDF93B55}" srcOrd="1" destOrd="0" parTransId="{A160138A-0375-4877-90F6-4A61827A2397}" sibTransId="{06658209-63A9-43A5-9332-289844DB243C}"/>
    <dgm:cxn modelId="{5FF7C6A8-C6B2-4127-A736-91C468548176}" type="presParOf" srcId="{C8AE2B77-6831-4A41-ACFF-ED797000EBF8}" destId="{2EACD5F3-1885-4CC3-9C2D-01BA7AB999AF}" srcOrd="0" destOrd="0" presId="urn:microsoft.com/office/officeart/2005/8/layout/arrow2"/>
    <dgm:cxn modelId="{27675D7D-4533-447F-95E4-6E7C13BAF917}" type="presParOf" srcId="{C8AE2B77-6831-4A41-ACFF-ED797000EBF8}" destId="{FFDCFB90-E77F-4819-B77B-FA6F879DB69C}" srcOrd="1" destOrd="0" presId="urn:microsoft.com/office/officeart/2005/8/layout/arrow2"/>
    <dgm:cxn modelId="{06E57ACE-799F-4B75-AC7B-69361EA455A9}" type="presParOf" srcId="{FFDCFB90-E77F-4819-B77B-FA6F879DB69C}" destId="{ED4E0CE2-6310-4FFF-B065-84E1437BE927}" srcOrd="0" destOrd="0" presId="urn:microsoft.com/office/officeart/2005/8/layout/arrow2"/>
    <dgm:cxn modelId="{90E7B31A-2731-407C-B33C-C9749C6B3AFB}" type="presParOf" srcId="{FFDCFB90-E77F-4819-B77B-FA6F879DB69C}" destId="{EC9DED0F-51C7-4C65-B193-577770BF1B8D}" srcOrd="1" destOrd="0" presId="urn:microsoft.com/office/officeart/2005/8/layout/arrow2"/>
    <dgm:cxn modelId="{11B0A000-A08C-4403-A1D9-B52B81CE6469}" type="presParOf" srcId="{FFDCFB90-E77F-4819-B77B-FA6F879DB69C}" destId="{20B8CD80-2F5E-4C67-9879-16F112F623A0}" srcOrd="2" destOrd="0" presId="urn:microsoft.com/office/officeart/2005/8/layout/arrow2"/>
    <dgm:cxn modelId="{2A577FEE-C693-4E56-B981-F4BE63E3E24E}" type="presParOf" srcId="{FFDCFB90-E77F-4819-B77B-FA6F879DB69C}" destId="{B62351F4-76CB-4129-900D-DC9E8F9100DF}" srcOrd="3" destOrd="0" presId="urn:microsoft.com/office/officeart/2005/8/layout/arrow2"/>
    <dgm:cxn modelId="{26A32B9F-2204-4EED-AB86-C441A28D0C99}" type="presParOf" srcId="{FFDCFB90-E77F-4819-B77B-FA6F879DB69C}" destId="{69EBF879-0033-427B-A11E-8E9E44C70A1C}" srcOrd="4" destOrd="0" presId="urn:microsoft.com/office/officeart/2005/8/layout/arrow2"/>
    <dgm:cxn modelId="{37B09BAA-1ACB-4CA0-A325-E18CE17F3937}" type="presParOf" srcId="{FFDCFB90-E77F-4819-B77B-FA6F879DB69C}" destId="{9C0A0290-0E22-482D-A8DD-6092FB819B79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CD5F3-1885-4CC3-9C2D-01BA7AB999AF}">
      <dsp:nvSpPr>
        <dsp:cNvPr id="0" name=""/>
        <dsp:cNvSpPr/>
      </dsp:nvSpPr>
      <dsp:spPr>
        <a:xfrm rot="21410941">
          <a:off x="1000211" y="496768"/>
          <a:ext cx="5352432" cy="234180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4E0CE2-6310-4FFF-B065-84E1437BE927}">
      <dsp:nvSpPr>
        <dsp:cNvPr id="0" name=""/>
        <dsp:cNvSpPr/>
      </dsp:nvSpPr>
      <dsp:spPr>
        <a:xfrm>
          <a:off x="1499491" y="2368143"/>
          <a:ext cx="143273" cy="143273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9DED0F-51C7-4C65-B193-577770BF1B8D}">
      <dsp:nvSpPr>
        <dsp:cNvPr id="0" name=""/>
        <dsp:cNvSpPr/>
      </dsp:nvSpPr>
      <dsp:spPr>
        <a:xfrm>
          <a:off x="548398" y="2133669"/>
          <a:ext cx="902580" cy="736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918" tIns="0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rgbClr val="7030A0"/>
              </a:solidFill>
              <a:latin typeface="Trebuchet MS" pitchFamily="34" charset="0"/>
            </a:rPr>
            <a:t>Proiecte finalizate</a:t>
          </a:r>
          <a:br>
            <a:rPr lang="pt-BR" sz="1400" b="1" kern="1200" dirty="0" smtClean="0">
              <a:solidFill>
                <a:srgbClr val="7030A0"/>
              </a:solidFill>
              <a:latin typeface="Trebuchet MS" pitchFamily="34" charset="0"/>
            </a:rPr>
          </a:br>
          <a:r>
            <a:rPr lang="ro-RO" sz="1400" b="1" kern="1200" dirty="0" smtClean="0">
              <a:solidFill>
                <a:srgbClr val="7030A0"/>
              </a:solidFill>
              <a:latin typeface="Trebuchet MS" pitchFamily="34" charset="0"/>
            </a:rPr>
            <a:t>3</a:t>
          </a:r>
          <a:r>
            <a:rPr lang="pt-BR" sz="1400" b="1" kern="1200" dirty="0" smtClean="0">
              <a:solidFill>
                <a:srgbClr val="7030A0"/>
              </a:solidFill>
              <a:latin typeface="Trebuchet MS" pitchFamily="34" charset="0"/>
            </a:rPr>
            <a:t>.</a:t>
          </a:r>
          <a:r>
            <a:rPr lang="ro-RO" sz="1400" b="1" kern="1200" dirty="0" smtClean="0">
              <a:solidFill>
                <a:srgbClr val="7030A0"/>
              </a:solidFill>
              <a:latin typeface="Trebuchet MS" pitchFamily="34" charset="0"/>
            </a:rPr>
            <a:t>139</a:t>
          </a:r>
          <a:endParaRPr lang="ro-RO" sz="1400" kern="1200" dirty="0">
            <a:solidFill>
              <a:srgbClr val="7030A0"/>
            </a:solidFill>
            <a:latin typeface="Trebuchet MS" pitchFamily="34" charset="0"/>
          </a:endParaRPr>
        </a:p>
      </dsp:txBody>
      <dsp:txXfrm>
        <a:off x="548398" y="2133669"/>
        <a:ext cx="902580" cy="736401"/>
      </dsp:txXfrm>
    </dsp:sp>
    <dsp:sp modelId="{20B8CD80-2F5E-4C67-9879-16F112F623A0}">
      <dsp:nvSpPr>
        <dsp:cNvPr id="0" name=""/>
        <dsp:cNvSpPr/>
      </dsp:nvSpPr>
      <dsp:spPr>
        <a:xfrm>
          <a:off x="3788478" y="1194478"/>
          <a:ext cx="173922" cy="258994"/>
        </a:xfrm>
        <a:prstGeom prst="ellipse">
          <a:avLst/>
        </a:prstGeom>
        <a:solidFill>
          <a:schemeClr val="accent1">
            <a:shade val="50000"/>
            <a:hueOff val="230773"/>
            <a:satOff val="-16855"/>
            <a:lumOff val="306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351F4-76CB-4129-900D-DC9E8F9100DF}">
      <dsp:nvSpPr>
        <dsp:cNvPr id="0" name=""/>
        <dsp:cNvSpPr/>
      </dsp:nvSpPr>
      <dsp:spPr>
        <a:xfrm>
          <a:off x="1914530" y="1158087"/>
          <a:ext cx="2877395" cy="474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236" tIns="0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1400" b="1" kern="1200" dirty="0">
            <a:latin typeface="Trebuchet MS" pitchFamily="34" charset="0"/>
          </a:endParaRPr>
        </a:p>
      </dsp:txBody>
      <dsp:txXfrm>
        <a:off x="1914530" y="1158087"/>
        <a:ext cx="2877395" cy="474390"/>
      </dsp:txXfrm>
    </dsp:sp>
    <dsp:sp modelId="{69EBF879-0033-427B-A11E-8E9E44C70A1C}">
      <dsp:nvSpPr>
        <dsp:cNvPr id="0" name=""/>
        <dsp:cNvSpPr/>
      </dsp:nvSpPr>
      <dsp:spPr>
        <a:xfrm>
          <a:off x="3642315" y="1155202"/>
          <a:ext cx="358184" cy="35818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0A0290-0E22-482D-A8DD-6092FB819B79}">
      <dsp:nvSpPr>
        <dsp:cNvPr id="0" name=""/>
        <dsp:cNvSpPr/>
      </dsp:nvSpPr>
      <dsp:spPr>
        <a:xfrm>
          <a:off x="2767368" y="1968053"/>
          <a:ext cx="1317858" cy="544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795" tIns="0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1400" b="1" kern="1200" dirty="0" smtClean="0">
            <a:latin typeface="Trebuchet MS" pitchFamily="34" charset="0"/>
          </a:endParaRPr>
        </a:p>
      </dsp:txBody>
      <dsp:txXfrm>
        <a:off x="2767368" y="1968053"/>
        <a:ext cx="1317858" cy="544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F0E005D-71FB-420B-87D4-B3A065C594D4}" type="datetimeFigureOut">
              <a:rPr lang="en-US"/>
              <a:pPr>
                <a:defRPr/>
              </a:pPr>
              <a:t>6/11/2012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18050"/>
            <a:ext cx="5438775" cy="4467225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2D7487-89FA-4AEE-9D1C-217B83C72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051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o-RO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31BA90-1F4F-4507-8883-99F706D3C460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958977"/>
            <a:ext cx="8686800" cy="1470025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ro-R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33600"/>
          </a:xfrm>
        </p:spPr>
        <p:txBody>
          <a:bodyPr/>
          <a:lstStyle>
            <a:lvl1pPr marL="0" indent="0" algn="ctr">
              <a:buNone/>
              <a:defRPr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53042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1018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47800"/>
            <a:ext cx="8686800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438400"/>
            <a:ext cx="42672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42672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3333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2514602"/>
            <a:ext cx="4268788" cy="8016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3352802"/>
            <a:ext cx="4268788" cy="2549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2514602"/>
            <a:ext cx="4270375" cy="809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3352802"/>
            <a:ext cx="4270375" cy="2549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14373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1546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28750"/>
            <a:ext cx="32369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47800"/>
            <a:ext cx="5340350" cy="4419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2667000"/>
            <a:ext cx="3236913" cy="3200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362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46246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ro-RO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71600"/>
            <a:ext cx="5486400" cy="2895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ro-R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2920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659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1447800"/>
            <a:ext cx="8686800" cy="4343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345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447800"/>
            <a:ext cx="8686800" cy="4648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 dirty="0" smtClean="0"/>
          </a:p>
        </p:txBody>
      </p:sp>
      <p:pic>
        <p:nvPicPr>
          <p:cNvPr id="1027" name="Picture 5" descr="LOGOTIP_APDRP_MADR_landscape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54000"/>
            <a:ext cx="8721725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5" descr="KV_APDPR_site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6172200"/>
            <a:ext cx="88773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orgia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orgia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orgia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orgia" pitchFamily="18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FF"/>
        </a:buClr>
        <a:buFont typeface="Wingdings" pitchFamily="2" charset="2"/>
        <a:buChar char="Ø"/>
        <a:defRPr sz="2800" b="1">
          <a:solidFill>
            <a:srgbClr val="0066FF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Font typeface="Symbol" pitchFamily="18" charset="2"/>
        <a:buChar char=""/>
        <a:defRPr sz="2400" b="1">
          <a:solidFill>
            <a:srgbClr val="0066FF"/>
          </a:solidFill>
          <a:latin typeface="Calibri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2D050"/>
        </a:buClr>
        <a:buFont typeface="Wingdings" pitchFamily="2" charset="2"/>
        <a:buChar char="ü"/>
        <a:defRPr sz="2000">
          <a:solidFill>
            <a:srgbClr val="0066FF"/>
          </a:solidFill>
          <a:latin typeface="Calibri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2D050"/>
        </a:buClr>
        <a:buChar char="–"/>
        <a:defRPr sz="2000">
          <a:solidFill>
            <a:srgbClr val="0066FF"/>
          </a:solidFill>
          <a:latin typeface="Calibri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2D050"/>
        </a:buClr>
        <a:buFont typeface="Arial" charset="0"/>
        <a:buChar char="•"/>
        <a:defRPr sz="1600">
          <a:solidFill>
            <a:srgbClr val="0066FF"/>
          </a:solidFill>
          <a:latin typeface="Calibri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09600" y="3046274"/>
            <a:ext cx="769620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114300">
              <a:prstClr val="black"/>
            </a:innerShdw>
            <a:softEdge rad="635000"/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Programul </a:t>
            </a:r>
            <a:r>
              <a:rPr lang="ro-RO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Naţional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/>
            </a:r>
            <a:b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</a:br>
            <a:r>
              <a:rPr lang="ro-RO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 de </a:t>
            </a:r>
            <a:r>
              <a:rPr lang="ro-RO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Dezvoltare Rurală 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2008-2013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62075" y="5542895"/>
            <a:ext cx="7620000" cy="523220"/>
          </a:xfrm>
          <a:prstGeom prst="rect">
            <a:avLst/>
          </a:prstGeom>
          <a:noFill/>
          <a:effectLst>
            <a:softEdge rad="635000"/>
          </a:effectLst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2800" b="1" i="1" dirty="0">
                <a:solidFill>
                  <a:srgbClr val="003399"/>
                </a:solidFill>
                <a:latin typeface="+mn-lt"/>
                <a:cs typeface="+mn-cs"/>
              </a:rPr>
              <a:t>Iunie 2012</a:t>
            </a:r>
            <a:endParaRPr lang="en-US" sz="2800" b="1" i="1" dirty="0">
              <a:solidFill>
                <a:srgbClr val="0000FF"/>
              </a:solidFill>
              <a:latin typeface="+mn-lt"/>
              <a:cs typeface="+mn-cs"/>
            </a:endParaRPr>
          </a:p>
        </p:txBody>
      </p:sp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4"/>
          <p:cNvSpPr>
            <a:spLocks noGrp="1"/>
          </p:cNvSpPr>
          <p:nvPr>
            <p:ph type="title"/>
          </p:nvPr>
        </p:nvSpPr>
        <p:spPr bwMode="auto">
          <a:xfrm>
            <a:off x="731838" y="476250"/>
            <a:ext cx="7467600" cy="481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o-RO" sz="2800" b="1" i="1" kern="1200" dirty="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rPr>
              <a:t>PNDR 2007-2013</a:t>
            </a:r>
            <a:endParaRPr lang="en-US" sz="2800" b="1" i="1" kern="1200" dirty="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endParaRPr>
          </a:p>
        </p:txBody>
      </p:sp>
      <p:pic>
        <p:nvPicPr>
          <p:cNvPr id="12292" name="Picture 2" descr="log fin pndr c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0"/>
            <a:ext cx="93503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265906" y="1066800"/>
            <a:ext cx="8573294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chemeClr val="tx1"/>
                </a:solidFill>
                <a:latin typeface="Trebuchet MS" pitchFamily="34" charset="0"/>
              </a:rPr>
              <a:t>Programul Naţional de Dezvoltare Rurală </a:t>
            </a:r>
            <a:r>
              <a:rPr lang="ro-RO" dirty="0" smtClean="0">
                <a:solidFill>
                  <a:schemeClr val="tx1"/>
                </a:solidFill>
                <a:latin typeface="Trebuchet MS" pitchFamily="34" charset="0"/>
              </a:rPr>
              <a:t>- </a:t>
            </a:r>
            <a:r>
              <a:rPr lang="ro-RO" i="1" dirty="0">
                <a:solidFill>
                  <a:schemeClr val="tx1"/>
                </a:solidFill>
                <a:latin typeface="Trebuchet MS" pitchFamily="34" charset="0"/>
              </a:rPr>
              <a:t>document programatic în baza căruia sunt accesate sumele alocate României pentru perioada 2007-2013 din Fondul European Agricol pentru Dezvoltare </a:t>
            </a:r>
            <a:r>
              <a:rPr lang="ro-RO" i="1" dirty="0" smtClean="0">
                <a:solidFill>
                  <a:schemeClr val="tx1"/>
                </a:solidFill>
                <a:latin typeface="Trebuchet MS" pitchFamily="34" charset="0"/>
              </a:rPr>
              <a:t>Rurală </a:t>
            </a:r>
            <a:r>
              <a:rPr lang="ro-RO" i="1" dirty="0">
                <a:solidFill>
                  <a:schemeClr val="tx1"/>
                </a:solidFill>
                <a:latin typeface="Trebuchet MS" pitchFamily="34" charset="0"/>
              </a:rPr>
              <a:t>(FEADR</a:t>
            </a:r>
            <a:r>
              <a:rPr lang="ro-RO" i="1" dirty="0" smtClean="0">
                <a:solidFill>
                  <a:schemeClr val="tx1"/>
                </a:solidFill>
                <a:latin typeface="Trebuchet MS" pitchFamily="34" charset="0"/>
              </a:rPr>
              <a:t>)</a:t>
            </a:r>
            <a:endParaRPr lang="ro-RO" dirty="0">
              <a:latin typeface="Trebuchet MS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5906" y="2286000"/>
            <a:ext cx="849709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bg1"/>
                </a:solidFill>
                <a:latin typeface="Trebuchet MS" pitchFamily="34" charset="0"/>
              </a:rPr>
              <a:t>Martie 2008 - lansarea primelor sesiuni de depunere de </a:t>
            </a:r>
            <a:r>
              <a:rPr lang="ro-RO" dirty="0" smtClean="0">
                <a:solidFill>
                  <a:schemeClr val="bg1"/>
                </a:solidFill>
                <a:latin typeface="Trebuchet MS" pitchFamily="34" charset="0"/>
              </a:rPr>
              <a:t>proiecte.</a:t>
            </a:r>
            <a:r>
              <a:rPr lang="en-US" dirty="0" smtClean="0">
                <a:solidFill>
                  <a:schemeClr val="bg1"/>
                </a:solidFill>
                <a:latin typeface="Trebuchet MS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ro-RO" dirty="0" smtClean="0">
                <a:solidFill>
                  <a:schemeClr val="bg1"/>
                </a:solidFill>
                <a:latin typeface="Trebuchet MS" pitchFamily="34" charset="0"/>
              </a:rPr>
              <a:t>Măsurile </a:t>
            </a:r>
            <a:r>
              <a:rPr lang="ro-RO" dirty="0">
                <a:solidFill>
                  <a:schemeClr val="bg1"/>
                </a:solidFill>
                <a:latin typeface="Trebuchet MS" pitchFamily="34" charset="0"/>
              </a:rPr>
              <a:t>lansate au fost cele care răspundeau nevoilor stringente privind dezvoltarea spațiului </a:t>
            </a:r>
            <a:r>
              <a:rPr lang="ro-RO" dirty="0" smtClean="0">
                <a:solidFill>
                  <a:schemeClr val="bg1"/>
                </a:solidFill>
                <a:latin typeface="Trebuchet MS" pitchFamily="34" charset="0"/>
              </a:rPr>
              <a:t>rural</a:t>
            </a:r>
            <a:endParaRPr lang="ro-RO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" name="Right Arrow Callout 3"/>
          <p:cNvSpPr/>
          <p:nvPr/>
        </p:nvSpPr>
        <p:spPr>
          <a:xfrm>
            <a:off x="342106" y="3429000"/>
            <a:ext cx="2324894" cy="1295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82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bg1"/>
                </a:solidFill>
              </a:rPr>
              <a:t> </a:t>
            </a:r>
            <a:r>
              <a:rPr lang="ro-RO" b="1" dirty="0">
                <a:solidFill>
                  <a:schemeClr val="bg1"/>
                </a:solidFill>
              </a:rPr>
              <a:t>Programul </a:t>
            </a:r>
            <a:r>
              <a:rPr lang="ro-RO" b="1" dirty="0" smtClean="0">
                <a:solidFill>
                  <a:schemeClr val="bg1"/>
                </a:solidFill>
              </a:rPr>
              <a:t>prevede</a:t>
            </a:r>
            <a:endParaRPr lang="ro-RO" b="1" dirty="0">
              <a:solidFill>
                <a:schemeClr val="bg1"/>
              </a:solidFill>
            </a:endParaRPr>
          </a:p>
        </p:txBody>
      </p:sp>
      <p:sp>
        <p:nvSpPr>
          <p:cNvPr id="5" name="Double Bracket 4"/>
          <p:cNvSpPr/>
          <p:nvPr/>
        </p:nvSpPr>
        <p:spPr>
          <a:xfrm>
            <a:off x="2743200" y="3429000"/>
            <a:ext cx="6019800" cy="1295400"/>
          </a:xfrm>
          <a:prstGeom prst="bracket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361950" lvl="1" indent="-276225" algn="just" eaLnBrk="1" hangingPunct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ro-RO" i="1" dirty="0">
                <a:solidFill>
                  <a:schemeClr val="accent1">
                    <a:lumMod val="50000"/>
                  </a:schemeClr>
                </a:solidFill>
              </a:rPr>
              <a:t>Investiţ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ii </a:t>
            </a:r>
            <a:r>
              <a:rPr lang="ro-RO" i="1" dirty="0">
                <a:solidFill>
                  <a:schemeClr val="accent1">
                    <a:lumMod val="50000"/>
                  </a:schemeClr>
                </a:solidFill>
              </a:rPr>
              <a:t>î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n </a:t>
            </a:r>
            <a:r>
              <a:rPr lang="ro-RO" i="1" dirty="0">
                <a:solidFill>
                  <a:schemeClr val="accent1">
                    <a:lumMod val="50000"/>
                  </a:schemeClr>
                </a:solidFill>
              </a:rPr>
              <a:t>agricultură</a:t>
            </a: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marL="361950" lvl="1" indent="-276225" algn="just" eaLnBrk="1" hangingPunct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Pl</a:t>
            </a:r>
            <a:r>
              <a:rPr lang="ro-RO" i="1" dirty="0">
                <a:solidFill>
                  <a:schemeClr val="accent1">
                    <a:lumMod val="50000"/>
                  </a:schemeClr>
                </a:solidFill>
              </a:rPr>
              <a:t>ăţi compensatorii pe suprafaţă</a:t>
            </a: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pPr marL="361950" lvl="1" indent="-276225" algn="just" eaLnBrk="1" hangingPunct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M</a:t>
            </a:r>
            <a:r>
              <a:rPr lang="ro-RO" i="1" dirty="0">
                <a:solidFill>
                  <a:schemeClr val="accent1">
                    <a:lumMod val="50000"/>
                  </a:schemeClr>
                </a:solidFill>
              </a:rPr>
              <a:t>ăsuri pentru dezvoltarea infrastructurii rurale</a:t>
            </a:r>
          </a:p>
          <a:p>
            <a:pPr marL="361950" lvl="1" indent="-276225" algn="just" eaLnBrk="1" hangingPunct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o-RO" i="1" dirty="0">
                <a:solidFill>
                  <a:schemeClr val="accent1">
                    <a:lumMod val="50000"/>
                  </a:schemeClr>
                </a:solidFill>
              </a:rPr>
              <a:t>Investiţ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ii </a:t>
            </a:r>
            <a:r>
              <a:rPr lang="ro-RO" i="1" dirty="0">
                <a:solidFill>
                  <a:schemeClr val="accent1">
                    <a:lumMod val="50000"/>
                  </a:schemeClr>
                </a:solidFill>
              </a:rPr>
              <a:t>î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n </a:t>
            </a:r>
            <a:r>
              <a:rPr lang="ro-RO" i="1" dirty="0">
                <a:solidFill>
                  <a:schemeClr val="accent1">
                    <a:lumMod val="50000"/>
                  </a:schemeClr>
                </a:solidFill>
              </a:rPr>
              <a:t>servicii non-agricole şi turism </a:t>
            </a:r>
            <a:r>
              <a:rPr lang="ro-RO" i="1" dirty="0" smtClean="0">
                <a:solidFill>
                  <a:schemeClr val="accent1">
                    <a:lumMod val="50000"/>
                  </a:schemeClr>
                </a:solidFill>
              </a:rPr>
              <a:t>rural</a:t>
            </a:r>
            <a:endParaRPr lang="ro-RO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Right Arrow Callout 8"/>
          <p:cNvSpPr/>
          <p:nvPr/>
        </p:nvSpPr>
        <p:spPr>
          <a:xfrm>
            <a:off x="304800" y="5029200"/>
            <a:ext cx="2438400" cy="1295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021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bg1"/>
                </a:solidFill>
              </a:rPr>
              <a:t> </a:t>
            </a:r>
            <a:r>
              <a:rPr lang="ro-RO" b="1" dirty="0">
                <a:solidFill>
                  <a:schemeClr val="bg1"/>
                </a:solidFill>
              </a:rPr>
              <a:t> Tipuri </a:t>
            </a:r>
            <a:r>
              <a:rPr lang="en-US" b="1" dirty="0">
                <a:solidFill>
                  <a:schemeClr val="bg1"/>
                </a:solidFill>
              </a:rPr>
              <a:t> de </a:t>
            </a:r>
            <a:r>
              <a:rPr lang="ro-RO" b="1" dirty="0" smtClean="0">
                <a:solidFill>
                  <a:schemeClr val="bg1"/>
                </a:solidFill>
              </a:rPr>
              <a:t>beneficiari</a:t>
            </a:r>
            <a:endParaRPr lang="ro-RO" b="1" dirty="0">
              <a:solidFill>
                <a:schemeClr val="bg1"/>
              </a:solidFill>
            </a:endParaRPr>
          </a:p>
        </p:txBody>
      </p:sp>
      <p:sp>
        <p:nvSpPr>
          <p:cNvPr id="10" name="Double Bracket 9"/>
          <p:cNvSpPr/>
          <p:nvPr/>
        </p:nvSpPr>
        <p:spPr>
          <a:xfrm>
            <a:off x="2828925" y="4800600"/>
            <a:ext cx="6019800" cy="1676400"/>
          </a:xfrm>
          <a:prstGeom prst="bracketPair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361950" lvl="1" indent="-276225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o-RO" i="1" dirty="0">
                <a:solidFill>
                  <a:schemeClr val="accent2">
                    <a:lumMod val="50000"/>
                  </a:schemeClr>
                </a:solidFill>
              </a:rPr>
              <a:t>Fermieri</a:t>
            </a:r>
          </a:p>
          <a:p>
            <a:pPr marL="361950" lvl="1" indent="-276225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o-RO" i="1" dirty="0">
                <a:solidFill>
                  <a:schemeClr val="accent2">
                    <a:lumMod val="50000"/>
                  </a:schemeClr>
                </a:solidFill>
              </a:rPr>
              <a:t>Intreprinderi</a:t>
            </a:r>
          </a:p>
          <a:p>
            <a:pPr marL="361950" lvl="1" indent="-276225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o-RO" i="1" dirty="0">
                <a:solidFill>
                  <a:schemeClr val="accent2">
                    <a:lumMod val="50000"/>
                  </a:schemeClr>
                </a:solidFill>
              </a:rPr>
              <a:t>Autorităţi publice</a:t>
            </a:r>
          </a:p>
          <a:p>
            <a:pPr marL="361950" lvl="1" indent="-276225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o-RO" i="1" dirty="0">
                <a:solidFill>
                  <a:schemeClr val="accent2">
                    <a:lumMod val="50000"/>
                  </a:schemeClr>
                </a:solidFill>
              </a:rPr>
              <a:t>ONG-uri</a:t>
            </a:r>
          </a:p>
          <a:p>
            <a:pPr marL="361950" lvl="1" indent="-276225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o-RO" i="1" dirty="0">
                <a:solidFill>
                  <a:schemeClr val="accent2">
                    <a:lumMod val="50000"/>
                  </a:schemeClr>
                </a:solidFill>
              </a:rPr>
              <a:t>Grupuri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 de </a:t>
            </a:r>
            <a:r>
              <a:rPr lang="ro-RO" i="1" dirty="0">
                <a:solidFill>
                  <a:schemeClr val="accent2">
                    <a:lumMod val="50000"/>
                  </a:schemeClr>
                </a:solidFill>
              </a:rPr>
              <a:t>producă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tori </a:t>
            </a:r>
            <a:r>
              <a:rPr lang="ro-RO" i="1" dirty="0">
                <a:solidFill>
                  <a:schemeClr val="accent2">
                    <a:lumMod val="50000"/>
                  </a:schemeClr>
                </a:solidFill>
              </a:rPr>
              <a:t>agricoli</a:t>
            </a:r>
          </a:p>
          <a:p>
            <a:pPr marL="361950" lvl="1" indent="-276225" algn="just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o-RO" i="1" dirty="0">
                <a:solidFill>
                  <a:schemeClr val="accent2">
                    <a:lumMod val="50000"/>
                  </a:schemeClr>
                </a:solidFill>
              </a:rPr>
              <a:t>GAL-uri</a:t>
            </a:r>
            <a:endParaRPr lang="en-US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3419475"/>
            <a:ext cx="4752975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92" name="TextBox 10"/>
          <p:cNvSpPr txBox="1">
            <a:spLocks noChangeArrowheads="1"/>
          </p:cNvSpPr>
          <p:nvPr/>
        </p:nvSpPr>
        <p:spPr bwMode="auto">
          <a:xfrm>
            <a:off x="6902450" y="6391275"/>
            <a:ext cx="2241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o-RO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+ SCHEME DE GARANTARE:</a:t>
            </a:r>
            <a:r>
              <a:rPr lang="en-US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/>
            </a:r>
            <a:br>
              <a:rPr lang="en-US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ro-RO" sz="1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220 mil. Euro</a:t>
            </a:r>
            <a:endParaRPr lang="en-US" sz="1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05600" y="152400"/>
            <a:ext cx="2286000" cy="3048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o-RO"/>
          </a:p>
        </p:txBody>
      </p:sp>
      <p:pic>
        <p:nvPicPr>
          <p:cNvPr id="13317" name="Picture 2" descr="log fin pndr c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0"/>
            <a:ext cx="935037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809750"/>
            <a:ext cx="18573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Diagram 11"/>
          <p:cNvGraphicFramePr/>
          <p:nvPr/>
        </p:nvGraphicFramePr>
        <p:xfrm>
          <a:off x="0" y="1585119"/>
          <a:ext cx="7920880" cy="3444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320" name="TextBox 11"/>
          <p:cNvSpPr txBox="1">
            <a:spLocks noChangeArrowheads="1"/>
          </p:cNvSpPr>
          <p:nvPr/>
        </p:nvSpPr>
        <p:spPr bwMode="auto">
          <a:xfrm>
            <a:off x="7280275" y="1781175"/>
            <a:ext cx="1676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pt-BR" sz="1200" b="1" dirty="0">
                <a:solidFill>
                  <a:srgbClr val="FF0000"/>
                </a:solidFill>
                <a:latin typeface="Trebuchet MS" pitchFamily="34" charset="0"/>
              </a:rPr>
              <a:t>grad de absorbţie</a:t>
            </a:r>
            <a:r>
              <a:rPr lang="ro-RO" sz="1200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ro-RO" sz="1200" b="1" u="sng" dirty="0">
                <a:solidFill>
                  <a:srgbClr val="FF0000"/>
                </a:solidFill>
                <a:latin typeface="Trebuchet MS" pitchFamily="34" charset="0"/>
              </a:rPr>
              <a:t>estimat</a:t>
            </a:r>
            <a:r>
              <a:rPr lang="pt-BR" sz="1200" b="1" u="sng" dirty="0">
                <a:solidFill>
                  <a:srgbClr val="FF0000"/>
                </a:solidFill>
                <a:latin typeface="Trebuchet MS" pitchFamily="34" charset="0"/>
              </a:rPr>
              <a:t> APDRP</a:t>
            </a:r>
            <a:endParaRPr lang="ro-RO" sz="1200" u="sng" dirty="0">
              <a:solidFill>
                <a:srgbClr val="FF0000"/>
              </a:solidFill>
            </a:endParaRPr>
          </a:p>
          <a:p>
            <a:pPr algn="ctr" eaLnBrk="1" hangingPunct="1"/>
            <a:r>
              <a:rPr lang="ro-RO" sz="1200" b="1" dirty="0">
                <a:solidFill>
                  <a:srgbClr val="FF0000"/>
                </a:solidFill>
                <a:latin typeface="Trebuchet MS" pitchFamily="34" charset="0"/>
              </a:rPr>
              <a:t>31 decembrie 2012</a:t>
            </a:r>
            <a:br>
              <a:rPr lang="ro-RO" sz="1200" b="1" dirty="0">
                <a:solidFill>
                  <a:srgbClr val="FF0000"/>
                </a:solidFill>
                <a:latin typeface="Trebuchet MS" pitchFamily="34" charset="0"/>
              </a:rPr>
            </a:br>
            <a:r>
              <a:rPr lang="ro-RO" sz="1600" b="1" dirty="0">
                <a:solidFill>
                  <a:srgbClr val="FF0000"/>
                </a:solidFill>
                <a:latin typeface="Trebuchet MS" pitchFamily="34" charset="0"/>
              </a:rPr>
              <a:t> 50,4</a:t>
            </a:r>
            <a:r>
              <a:rPr lang="pt-BR" sz="1600" b="1" dirty="0">
                <a:solidFill>
                  <a:srgbClr val="FF0000"/>
                </a:solidFill>
                <a:latin typeface="Trebuchet MS" pitchFamily="34" charset="0"/>
              </a:rPr>
              <a:t>%</a:t>
            </a:r>
            <a:endParaRPr lang="ro-RO" sz="16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434138" y="2176463"/>
            <a:ext cx="390525" cy="3889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230774"/>
              <a:satOff val="-16855"/>
              <a:lumOff val="30649"/>
              <a:alphaOff val="0"/>
            </a:schemeClr>
          </a:fillRef>
          <a:effectRef idx="0">
            <a:schemeClr val="accent1">
              <a:shade val="50000"/>
              <a:hueOff val="230774"/>
              <a:satOff val="-16855"/>
              <a:lumOff val="30649"/>
              <a:alphaOff val="0"/>
            </a:schemeClr>
          </a:effectRef>
          <a:fontRef idx="minor">
            <a:schemeClr val="lt1"/>
          </a:fontRef>
        </p:style>
      </p:sp>
      <p:sp>
        <p:nvSpPr>
          <p:cNvPr id="13322" name="TextBox 3"/>
          <p:cNvSpPr txBox="1">
            <a:spLocks noChangeArrowheads="1"/>
          </p:cNvSpPr>
          <p:nvPr/>
        </p:nvSpPr>
        <p:spPr bwMode="auto">
          <a:xfrm>
            <a:off x="123825" y="142875"/>
            <a:ext cx="8085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o-RO" sz="2000" b="1" i="1" dirty="0">
                <a:latin typeface="Trebuchet MS" pitchFamily="34" charset="0"/>
              </a:rPr>
              <a:t>Stadiul de implementare PNDR la data de 07.06.2012</a:t>
            </a:r>
            <a:endParaRPr lang="en-US" sz="2000" b="1" i="1" dirty="0">
              <a:latin typeface="Trebuchet MS" pitchFamily="34" charset="0"/>
            </a:endParaRPr>
          </a:p>
        </p:txBody>
      </p:sp>
      <p:sp>
        <p:nvSpPr>
          <p:cNvPr id="13323" name="TextBox 23"/>
          <p:cNvSpPr txBox="1">
            <a:spLocks noChangeArrowheads="1"/>
          </p:cNvSpPr>
          <p:nvPr/>
        </p:nvSpPr>
        <p:spPr bwMode="auto">
          <a:xfrm>
            <a:off x="1752600" y="1749425"/>
            <a:ext cx="20574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o-RO" sz="1400" b="1" dirty="0">
                <a:latin typeface="Trebuchet MS" pitchFamily="34" charset="0"/>
              </a:rPr>
              <a:t>P</a:t>
            </a:r>
            <a:r>
              <a:rPr lang="pt-BR" sz="1400" b="1" dirty="0">
                <a:latin typeface="Trebuchet MS" pitchFamily="34" charset="0"/>
              </a:rPr>
              <a:t>lăţi</a:t>
            </a:r>
            <a:r>
              <a:rPr lang="ro-RO" sz="1400" b="1" dirty="0">
                <a:latin typeface="Trebuchet MS" pitchFamily="34" charset="0"/>
              </a:rPr>
              <a:t> publice</a:t>
            </a:r>
            <a:r>
              <a:rPr lang="pt-BR" sz="1400" b="1" dirty="0">
                <a:latin typeface="Trebuchet MS" pitchFamily="34" charset="0"/>
              </a:rPr>
              <a:t> efectuate</a:t>
            </a:r>
            <a:r>
              <a:rPr lang="ro-RO" sz="1400" b="1" dirty="0">
                <a:latin typeface="Trebuchet MS" pitchFamily="34" charset="0"/>
              </a:rPr>
              <a:t> către beneficiari</a:t>
            </a:r>
            <a:r>
              <a:rPr lang="pt-BR" sz="1400" b="1" dirty="0">
                <a:latin typeface="Trebuchet MS" pitchFamily="34" charset="0"/>
              </a:rPr>
              <a:t/>
            </a:r>
            <a:br>
              <a:rPr lang="pt-BR" sz="1400" b="1" dirty="0">
                <a:latin typeface="Trebuchet MS" pitchFamily="34" charset="0"/>
              </a:rPr>
            </a:br>
            <a:r>
              <a:rPr lang="ro-RO" sz="1400" b="1" dirty="0">
                <a:latin typeface="Trebuchet MS" pitchFamily="34" charset="0"/>
              </a:rPr>
              <a:t>3</a:t>
            </a:r>
            <a:r>
              <a:rPr lang="pt-BR" sz="1400" b="1" dirty="0">
                <a:latin typeface="Trebuchet MS" pitchFamily="34" charset="0"/>
              </a:rPr>
              <a:t>.</a:t>
            </a:r>
            <a:r>
              <a:rPr lang="ro-RO" sz="1400" b="1" dirty="0">
                <a:latin typeface="Trebuchet MS" pitchFamily="34" charset="0"/>
              </a:rPr>
              <a:t>824</a:t>
            </a:r>
            <a:r>
              <a:rPr lang="pt-BR" sz="1400" b="1" dirty="0">
                <a:latin typeface="Trebuchet MS" pitchFamily="34" charset="0"/>
              </a:rPr>
              <a:t>,</a:t>
            </a:r>
            <a:r>
              <a:rPr lang="ro-RO" sz="1400" b="1" dirty="0">
                <a:latin typeface="Trebuchet MS" pitchFamily="34" charset="0"/>
              </a:rPr>
              <a:t>17 </a:t>
            </a:r>
            <a:r>
              <a:rPr lang="pt-BR" sz="1400" b="1" dirty="0">
                <a:latin typeface="Trebuchet MS" pitchFamily="34" charset="0"/>
              </a:rPr>
              <a:t>mil. Euro</a:t>
            </a:r>
          </a:p>
          <a:p>
            <a:pPr algn="ctr" eaLnBrk="1" hangingPunct="1"/>
            <a:r>
              <a:rPr lang="ro-RO" sz="1400" b="1" dirty="0">
                <a:solidFill>
                  <a:srgbClr val="0000FF"/>
                </a:solidFill>
                <a:latin typeface="Arial Narrow" pitchFamily="34" charset="0"/>
              </a:rPr>
              <a:t>07 iunie 2012</a:t>
            </a:r>
            <a:endParaRPr lang="ro-RO" sz="1400" dirty="0">
              <a:solidFill>
                <a:srgbClr val="0000FF"/>
              </a:solidFill>
            </a:endParaRPr>
          </a:p>
        </p:txBody>
      </p:sp>
      <p:sp>
        <p:nvSpPr>
          <p:cNvPr id="13324" name="TextBox 24"/>
          <p:cNvSpPr txBox="1">
            <a:spLocks noChangeArrowheads="1"/>
          </p:cNvSpPr>
          <p:nvPr/>
        </p:nvSpPr>
        <p:spPr bwMode="auto">
          <a:xfrm>
            <a:off x="3535363" y="3143250"/>
            <a:ext cx="99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o-RO" sz="1400" b="1" dirty="0">
                <a:solidFill>
                  <a:srgbClr val="FF0000"/>
                </a:solidFill>
                <a:latin typeface="Trebuchet MS" pitchFamily="34" charset="0"/>
              </a:rPr>
              <a:t>37</a:t>
            </a:r>
            <a:r>
              <a:rPr lang="pt-BR" sz="1400" b="1" dirty="0">
                <a:solidFill>
                  <a:srgbClr val="FF0000"/>
                </a:solidFill>
                <a:latin typeface="Trebuchet MS" pitchFamily="34" charset="0"/>
              </a:rPr>
              <a:t>,</a:t>
            </a:r>
            <a:r>
              <a:rPr lang="ro-RO" sz="1400" b="1" dirty="0">
                <a:solidFill>
                  <a:srgbClr val="FF0000"/>
                </a:solidFill>
                <a:latin typeface="Trebuchet MS" pitchFamily="34" charset="0"/>
              </a:rPr>
              <a:t>9</a:t>
            </a:r>
            <a:r>
              <a:rPr lang="pt-BR" sz="1400" b="1" dirty="0">
                <a:solidFill>
                  <a:srgbClr val="FF0000"/>
                </a:solidFill>
                <a:latin typeface="Trebuchet MS" pitchFamily="34" charset="0"/>
              </a:rPr>
              <a:t>%</a:t>
            </a:r>
            <a:endParaRPr lang="ro-RO" sz="1400" dirty="0">
              <a:solidFill>
                <a:srgbClr val="FF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386138" y="4394200"/>
            <a:ext cx="196850" cy="19685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Oval 26"/>
          <p:cNvSpPr/>
          <p:nvPr/>
        </p:nvSpPr>
        <p:spPr>
          <a:xfrm>
            <a:off x="5065713" y="3886200"/>
            <a:ext cx="288925" cy="288925"/>
          </a:xfrm>
          <a:prstGeom prst="ellipse">
            <a:avLst/>
          </a:prstGeom>
          <a:solidFill>
            <a:srgbClr val="CCCC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327" name="TextBox 24"/>
          <p:cNvSpPr txBox="1">
            <a:spLocks noChangeArrowheads="1"/>
          </p:cNvSpPr>
          <p:nvPr/>
        </p:nvSpPr>
        <p:spPr bwMode="auto">
          <a:xfrm>
            <a:off x="2686050" y="4919663"/>
            <a:ext cx="1368425" cy="644525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>
                <a:solidFill>
                  <a:srgbClr val="CCCCFF"/>
                </a:solidFill>
                <a:latin typeface="Trebuchet MS" pitchFamily="34" charset="0"/>
              </a:rPr>
              <a:t>4</a:t>
            </a:r>
            <a:r>
              <a:rPr lang="ro-RO" sz="1200" b="1" dirty="0">
                <a:solidFill>
                  <a:srgbClr val="CCCCFF"/>
                </a:solidFill>
                <a:latin typeface="Trebuchet MS" pitchFamily="34" charset="0"/>
              </a:rPr>
              <a:t>5% din </a:t>
            </a:r>
            <a:r>
              <a:rPr lang="en-US" sz="1200" b="1" dirty="0" err="1">
                <a:solidFill>
                  <a:srgbClr val="CCCCFF"/>
                </a:solidFill>
                <a:latin typeface="Trebuchet MS" pitchFamily="34" charset="0"/>
              </a:rPr>
              <a:t>valoarea</a:t>
            </a:r>
            <a:r>
              <a:rPr lang="en-US" sz="1200" b="1" dirty="0">
                <a:solidFill>
                  <a:srgbClr val="CCCCFF"/>
                </a:solidFill>
                <a:latin typeface="Trebuchet MS" pitchFamily="34" charset="0"/>
              </a:rPr>
              <a:t> </a:t>
            </a:r>
            <a:r>
              <a:rPr lang="en-US" sz="1200" b="1" dirty="0" err="1">
                <a:solidFill>
                  <a:srgbClr val="CCCCFF"/>
                </a:solidFill>
                <a:latin typeface="Trebuchet MS" pitchFamily="34" charset="0"/>
              </a:rPr>
              <a:t>pl</a:t>
            </a:r>
            <a:r>
              <a:rPr lang="ro-RO" sz="1200" b="1" dirty="0">
                <a:solidFill>
                  <a:srgbClr val="CCCCFF"/>
                </a:solidFill>
                <a:latin typeface="Trebuchet MS" pitchFamily="34" charset="0"/>
              </a:rPr>
              <a:t>ăţ</a:t>
            </a:r>
            <a:r>
              <a:rPr lang="en-US" sz="1200" b="1" dirty="0" err="1">
                <a:solidFill>
                  <a:srgbClr val="CCCCFF"/>
                </a:solidFill>
                <a:latin typeface="Trebuchet MS" pitchFamily="34" charset="0"/>
              </a:rPr>
              <a:t>ilor</a:t>
            </a:r>
            <a:r>
              <a:rPr lang="en-US" sz="1200" b="1" dirty="0">
                <a:solidFill>
                  <a:srgbClr val="CCCCFF"/>
                </a:solidFill>
                <a:latin typeface="Trebuchet MS" pitchFamily="34" charset="0"/>
              </a:rPr>
              <a:t> </a:t>
            </a:r>
            <a:r>
              <a:rPr lang="en-US" sz="1200" b="1" dirty="0" err="1">
                <a:solidFill>
                  <a:srgbClr val="CCCCFF"/>
                </a:solidFill>
                <a:latin typeface="Trebuchet MS" pitchFamily="34" charset="0"/>
              </a:rPr>
              <a:t>efectuate</a:t>
            </a:r>
            <a:endParaRPr lang="ro-RO" sz="1200" b="1" dirty="0">
              <a:solidFill>
                <a:srgbClr val="CCCCFF"/>
              </a:solidFill>
              <a:latin typeface="Trebuchet MS" pitchFamily="34" charset="0"/>
            </a:endParaRPr>
          </a:p>
        </p:txBody>
      </p:sp>
      <p:sp>
        <p:nvSpPr>
          <p:cNvPr id="13328" name="TextBox 25"/>
          <p:cNvSpPr txBox="1">
            <a:spLocks noChangeArrowheads="1"/>
          </p:cNvSpPr>
          <p:nvPr/>
        </p:nvSpPr>
        <p:spPr bwMode="auto">
          <a:xfrm>
            <a:off x="4525963" y="4540250"/>
            <a:ext cx="1368425" cy="64611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>
                <a:solidFill>
                  <a:srgbClr val="7030A0"/>
                </a:solidFill>
                <a:latin typeface="Trebuchet MS" pitchFamily="34" charset="0"/>
              </a:rPr>
              <a:t>5</a:t>
            </a:r>
            <a:r>
              <a:rPr lang="ro-RO" sz="1200" b="1">
                <a:solidFill>
                  <a:srgbClr val="7030A0"/>
                </a:solidFill>
                <a:latin typeface="Trebuchet MS" pitchFamily="34" charset="0"/>
              </a:rPr>
              <a:t>5% din </a:t>
            </a:r>
            <a:r>
              <a:rPr lang="en-US" sz="1200" b="1">
                <a:solidFill>
                  <a:srgbClr val="7030A0"/>
                </a:solidFill>
                <a:latin typeface="Trebuchet MS" pitchFamily="34" charset="0"/>
              </a:rPr>
              <a:t>valoarea pl</a:t>
            </a:r>
            <a:r>
              <a:rPr lang="ro-RO" sz="1200" b="1">
                <a:solidFill>
                  <a:srgbClr val="7030A0"/>
                </a:solidFill>
                <a:latin typeface="Trebuchet MS" pitchFamily="34" charset="0"/>
              </a:rPr>
              <a:t>ăţ</a:t>
            </a:r>
            <a:r>
              <a:rPr lang="en-US" sz="1200" b="1">
                <a:solidFill>
                  <a:srgbClr val="7030A0"/>
                </a:solidFill>
                <a:latin typeface="Trebuchet MS" pitchFamily="34" charset="0"/>
              </a:rPr>
              <a:t>ilor efectuate</a:t>
            </a:r>
            <a:endParaRPr lang="ro-RO" sz="1200" b="1">
              <a:solidFill>
                <a:srgbClr val="7030A0"/>
              </a:solidFill>
              <a:latin typeface="Trebuchet MS" pitchFamily="34" charset="0"/>
            </a:endParaRP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123825" y="4591050"/>
          <a:ext cx="1447800" cy="2227265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723900"/>
                <a:gridCol w="723900"/>
              </a:tblGrid>
              <a:tr h="444249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vi-VN" sz="1400" u="none" strike="noStrike" kern="1200" dirty="0">
                          <a:solidFill>
                            <a:srgbClr val="7030A0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Măsură </a:t>
                      </a: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Proiecte nr. </a:t>
                      </a:r>
                      <a:endParaRPr lang="ro-RO" sz="1400" b="1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  <a:tr h="222877"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121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 smtClean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1.064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  <a:tr h="222877"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312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 smtClean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942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  <a:tr h="222877"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112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 smtClean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587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  <a:tr h="222877"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123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 smtClean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325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  <a:tr h="222877"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431.1 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 smtClean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104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  <a:tr h="222877"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322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 smtClean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66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  <a:tr h="222877"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511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 smtClean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29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  <a:tr h="222877"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313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400" u="none" strike="noStrike" dirty="0" smtClean="0">
                          <a:solidFill>
                            <a:srgbClr val="7030A0"/>
                          </a:solidFill>
                          <a:latin typeface="Trebuchet MS" pitchFamily="34" charset="0"/>
                        </a:rPr>
                        <a:t>22</a:t>
                      </a:r>
                      <a:endParaRPr lang="ro-RO" sz="1400" b="0" i="0" u="none" strike="noStrike" dirty="0">
                        <a:solidFill>
                          <a:srgbClr val="7030A0"/>
                        </a:solidFill>
                        <a:latin typeface="Trebuchet MS" pitchFamily="34" charset="0"/>
                      </a:endParaRPr>
                    </a:p>
                  </a:txBody>
                  <a:tcPr marL="9525" marR="9525" marT="9517" marB="0"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086600" y="2832100"/>
          <a:ext cx="1752600" cy="3517896"/>
        </p:xfrm>
        <a:graphic>
          <a:graphicData uri="http://schemas.openxmlformats.org/drawingml/2006/table">
            <a:tbl>
              <a:tblPr/>
              <a:tblGrid>
                <a:gridCol w="876300"/>
                <a:gridCol w="876300"/>
              </a:tblGrid>
              <a:tr h="405681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o-RO" sz="1300" b="1" i="0" u="none" strike="noStrike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AM PNDR + </a:t>
                      </a:r>
                      <a:r>
                        <a:rPr lang="vi-VN" sz="1300" b="1" i="0" u="none" strike="noStrike" dirty="0" smtClean="0">
                          <a:solidFill>
                            <a:srgbClr val="7030A0"/>
                          </a:solidFill>
                          <a:latin typeface="Georgia"/>
                        </a:rPr>
                        <a:t>APDRP </a:t>
                      </a:r>
                      <a:r>
                        <a:rPr lang="vi-VN" sz="1300" b="1" i="0" u="none" strike="noStrike" dirty="0">
                          <a:solidFill>
                            <a:srgbClr val="7030A0"/>
                          </a:solidFill>
                          <a:latin typeface="Georgia"/>
                        </a:rPr>
                        <a:t>plăţi (mil. Euro</a:t>
                      </a:r>
                      <a:r>
                        <a:rPr lang="vi-VN" sz="1300" b="1" i="0" u="none" strike="noStrike" dirty="0" smtClean="0">
                          <a:solidFill>
                            <a:srgbClr val="7030A0"/>
                          </a:solidFill>
                          <a:latin typeface="Georgia"/>
                        </a:rPr>
                        <a:t>)</a:t>
                      </a:r>
                      <a:endParaRPr lang="vi-VN" sz="1300" b="1" i="0" u="none" strike="noStrike" dirty="0">
                        <a:solidFill>
                          <a:srgbClr val="7030A0"/>
                        </a:solidFill>
                        <a:latin typeface="Georgia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322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774,65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121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363,62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123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247,93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312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184,40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112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103,47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141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97,25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125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37,98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313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28,61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511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25,61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111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6,99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431.1 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4,86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142</a:t>
                      </a:r>
                      <a:endParaRPr lang="ro-RO" sz="1300" b="0" i="0" u="none" strike="noStrike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0,80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143</a:t>
                      </a:r>
                      <a:endParaRPr lang="ro-RO" sz="1300" b="0" i="0" u="none" strike="noStrike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0,72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 smtClean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431.2</a:t>
                      </a:r>
                      <a:endParaRPr lang="ro-RO" sz="1300" b="0" i="0" u="none" strike="noStrike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0,01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  <a:tr h="207481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221</a:t>
                      </a: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o-RO" sz="1300" b="0" i="0" u="none" strike="noStrike" kern="1200" dirty="0" smtClean="0">
                          <a:solidFill>
                            <a:srgbClr val="7030A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0,01</a:t>
                      </a:r>
                      <a:endParaRPr lang="ro-RO" sz="1300" b="0" i="0" u="none" strike="noStrike" kern="1200" dirty="0">
                        <a:solidFill>
                          <a:srgbClr val="7030A0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279" marR="9279" marT="9283" marB="0">
                    <a:lnL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A0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2543175" y="5641975"/>
          <a:ext cx="1676400" cy="1196974"/>
        </p:xfrm>
        <a:graphic>
          <a:graphicData uri="http://schemas.openxmlformats.org/drawingml/2006/table">
            <a:tbl>
              <a:tblPr/>
              <a:tblGrid>
                <a:gridCol w="838200"/>
                <a:gridCol w="838200"/>
              </a:tblGrid>
              <a:tr h="304962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o-RO" sz="1300" b="1" i="0" u="none" strike="noStrike" dirty="0" smtClean="0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APIA </a:t>
                      </a:r>
                      <a:r>
                        <a:rPr lang="ro-RO" sz="1300" b="1" i="0" u="none" strike="noStrike" dirty="0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PLĂŢI– (mil. Euro)</a:t>
                      </a: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</a:tr>
              <a:tr h="223003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214</a:t>
                      </a: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dirty="0" smtClean="0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733,71</a:t>
                      </a:r>
                      <a:endParaRPr lang="ro-RO" sz="1300" b="0" i="0" u="none" strike="noStrike" dirty="0">
                        <a:solidFill>
                          <a:srgbClr val="CCCCFF"/>
                        </a:solidFill>
                        <a:latin typeface="Arial Narrow" pitchFamily="34" charset="0"/>
                      </a:endParaRP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223003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611</a:t>
                      </a: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dirty="0" smtClean="0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395,00</a:t>
                      </a:r>
                      <a:endParaRPr lang="ro-RO" sz="1300" b="0" i="0" u="none" strike="noStrike" dirty="0">
                        <a:solidFill>
                          <a:srgbClr val="CCCCFF"/>
                        </a:solidFill>
                        <a:latin typeface="Arial Narrow" pitchFamily="34" charset="0"/>
                      </a:endParaRP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223003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211</a:t>
                      </a: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dirty="0" smtClean="0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388,15</a:t>
                      </a:r>
                      <a:endParaRPr lang="ro-RO" sz="1300" b="0" i="0" u="none" strike="noStrike" dirty="0">
                        <a:solidFill>
                          <a:srgbClr val="CCCCFF"/>
                        </a:solidFill>
                        <a:latin typeface="Arial Narrow" pitchFamily="34" charset="0"/>
                      </a:endParaRP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223003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1300" b="0" i="0" u="none" strike="noStrike" dirty="0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212</a:t>
                      </a: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o-RO" sz="1300" b="0" i="0" u="none" strike="noStrike" dirty="0" smtClean="0">
                          <a:solidFill>
                            <a:srgbClr val="CCCCFF"/>
                          </a:solidFill>
                          <a:latin typeface="Arial Narrow" pitchFamily="34" charset="0"/>
                        </a:rPr>
                        <a:t>210,71</a:t>
                      </a:r>
                      <a:endParaRPr lang="ro-RO" sz="1300" b="0" i="0" u="none" strike="noStrike" dirty="0">
                        <a:solidFill>
                          <a:srgbClr val="CCCCFF"/>
                        </a:solidFill>
                        <a:latin typeface="Arial Narrow" pitchFamily="34" charset="0"/>
                      </a:endParaRPr>
                    </a:p>
                  </a:txBody>
                  <a:tcPr marL="9525" marR="9525" marT="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sp>
        <p:nvSpPr>
          <p:cNvPr id="20" name="Right Arrow 19"/>
          <p:cNvSpPr/>
          <p:nvPr/>
        </p:nvSpPr>
        <p:spPr>
          <a:xfrm>
            <a:off x="123825" y="536575"/>
            <a:ext cx="4941888" cy="696913"/>
          </a:xfrm>
          <a:prstGeom prst="rightArrow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600" b="1" dirty="0">
                <a:solidFill>
                  <a:schemeClr val="tx1"/>
                </a:solidFill>
              </a:rPr>
              <a:t>Alocare financiară publică</a:t>
            </a:r>
            <a:endParaRPr lang="ro-RO" sz="16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5210175" y="685800"/>
            <a:ext cx="2393950" cy="471488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600" b="1" dirty="0">
                <a:solidFill>
                  <a:schemeClr val="tx1"/>
                </a:solidFill>
              </a:rPr>
              <a:t>10.097,08 mil. Euro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123825" y="1208088"/>
            <a:ext cx="4941888" cy="669925"/>
          </a:xfrm>
          <a:prstGeom prst="rightArrow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600" b="1" dirty="0">
                <a:solidFill>
                  <a:schemeClr val="tx1"/>
                </a:solidFill>
              </a:rPr>
              <a:t>Proiecte contractate (finanţate): 61.565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210175" y="1354138"/>
            <a:ext cx="2393950" cy="395287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600" b="1" dirty="0">
                <a:solidFill>
                  <a:schemeClr val="tx1"/>
                </a:solidFill>
              </a:rPr>
              <a:t>4.954,48 mil. Euro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705600" y="152400"/>
            <a:ext cx="2286000" cy="3048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o-RO"/>
          </a:p>
        </p:txBody>
      </p:sp>
      <p:pic>
        <p:nvPicPr>
          <p:cNvPr id="14339" name="Picture 2" descr="log fin pndr c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0"/>
            <a:ext cx="9350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408431"/>
              </p:ext>
            </p:extLst>
          </p:nvPr>
        </p:nvGraphicFramePr>
        <p:xfrm>
          <a:off x="152400" y="838200"/>
          <a:ext cx="8648700" cy="5026974"/>
        </p:xfrm>
        <a:graphic>
          <a:graphicData uri="http://schemas.openxmlformats.org/drawingml/2006/table">
            <a:tbl>
              <a:tblPr/>
              <a:tblGrid>
                <a:gridCol w="1562100"/>
                <a:gridCol w="914400"/>
                <a:gridCol w="2362200"/>
                <a:gridCol w="1676400"/>
                <a:gridCol w="2133600"/>
              </a:tblGrid>
              <a:tr h="3657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Măsura</a:t>
                      </a:r>
                      <a:endParaRPr kumimoji="0" lang="ro-R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Număr</a:t>
                      </a:r>
                      <a:endParaRPr kumimoji="0" lang="ro-R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sesiuni</a:t>
                      </a:r>
                      <a:endParaRPr kumimoji="0" lang="ro-R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  Perioada orientativă</a:t>
                      </a:r>
                      <a:endParaRPr kumimoji="0" lang="ro-R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Alocare indicativă </a:t>
                      </a:r>
                      <a:endParaRPr kumimoji="0" lang="ro-R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sesiune (euro)</a:t>
                      </a:r>
                      <a:endParaRPr kumimoji="0" lang="ro-R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Alocare totală 2012 (euro)</a:t>
                      </a:r>
                      <a:endParaRPr kumimoji="0" lang="ro-RO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112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1-29 iunie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120.886.096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120.886.096***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28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121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*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17 aprilie –</a:t>
                      </a:r>
                      <a:r>
                        <a:rPr kumimoji="0" lang="ro-RO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ea typeface="+mn-ea"/>
                          <a:cs typeface="Arial" charset="0"/>
                        </a:rPr>
                        <a:t>18 iunie 2012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220.577.199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220.577.199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48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123*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2-31 iulie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133.886.465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183.886.465***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 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43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Schema 123*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2-31 iulie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50.000.000**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</a:tr>
              <a:tr h="2895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141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 mai-29 iunie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112.739.890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112.739.890***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28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142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Sesiune continuă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22.144.103***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3972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221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1-30 martie 2012</a:t>
                      </a:r>
                      <a:endParaRPr kumimoji="0" lang="ro-R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44.016.118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176.064.472***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3698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2-31 mai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44.016.118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</a:tr>
              <a:tr h="38098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16 august-14 septembrie 2012</a:t>
                      </a:r>
                      <a:endParaRPr kumimoji="0" lang="ro-R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44.016.118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</a:tr>
              <a:tr h="304788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 noiembrie -14 decembrie 2012</a:t>
                      </a:r>
                      <a:endParaRPr kumimoji="0" lang="ro-R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44.016.118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</a:tr>
              <a:tr h="284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312*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 1-31 august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134.668.992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134.668.992***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84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313*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17 aprilie – 16 mai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186.508.910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186.508.910***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52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122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 aprilie - 2 mai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25.000.000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50.000.000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6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Times New Roman" pitchFamily="18" charset="0"/>
                        </a:rPr>
                        <a:t>125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Times New Roman" pitchFamily="18" charset="0"/>
                        </a:rPr>
                        <a:t>03-28 septembrie 2012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Times New Roman" pitchFamily="18" charset="0"/>
                        </a:rPr>
                        <a:t>25.555.908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Times New Roman" pitchFamily="18" charset="0"/>
                        </a:rPr>
                        <a:t>25.555.908</a:t>
                      </a: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6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Leader*</a:t>
                      </a:r>
                      <a:endParaRPr kumimoji="0" lang="ro-RO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 martie – 2 mai 2012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199.152.331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o-R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199.152.331***</a:t>
                      </a:r>
                      <a:endParaRPr kumimoji="0" lang="ro-RO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434" name="Rectangle 6"/>
          <p:cNvSpPr>
            <a:spLocks noChangeArrowheads="1"/>
          </p:cNvSpPr>
          <p:nvPr/>
        </p:nvSpPr>
        <p:spPr bwMode="auto">
          <a:xfrm>
            <a:off x="152400" y="228600"/>
            <a:ext cx="88392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tabLst>
                <a:tab pos="1600200" algn="l"/>
              </a:tabLst>
            </a:pPr>
            <a:r>
              <a:rPr lang="ro-RO" sz="1600" b="1" i="1" dirty="0">
                <a:latin typeface="Trebuchet MS" pitchFamily="34" charset="0"/>
                <a:cs typeface="Times New Roman" pitchFamily="18" charset="0"/>
              </a:rPr>
              <a:t>Calendarul estimativ de lansare a sesiunilor de depunere pentru anul 2012</a:t>
            </a:r>
            <a:endParaRPr lang="ro-RO" sz="700" dirty="0">
              <a:latin typeface="Trebuchet MS" pitchFamily="34" charset="0"/>
            </a:endParaRPr>
          </a:p>
        </p:txBody>
      </p:sp>
      <p:sp>
        <p:nvSpPr>
          <p:cNvPr id="14435" name="Rectangle 6"/>
          <p:cNvSpPr>
            <a:spLocks noChangeArrowheads="1"/>
          </p:cNvSpPr>
          <p:nvPr/>
        </p:nvSpPr>
        <p:spPr bwMode="auto">
          <a:xfrm>
            <a:off x="152400" y="5889625"/>
            <a:ext cx="88392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0" hangingPunct="0">
              <a:tabLst>
                <a:tab pos="1600200" algn="l"/>
              </a:tabLst>
            </a:pPr>
            <a:r>
              <a:rPr lang="ro-RO" sz="1200" dirty="0" smtClean="0">
                <a:latin typeface="Trebuchet MS" pitchFamily="34" charset="0"/>
                <a:cs typeface="Times New Roman" pitchFamily="18" charset="0"/>
              </a:rPr>
              <a:t>* </a:t>
            </a:r>
            <a:r>
              <a:rPr lang="ro-RO" sz="1200" i="1" dirty="0" smtClean="0">
                <a:latin typeface="Trebuchet MS" pitchFamily="34" charset="0"/>
                <a:cs typeface="Times New Roman" pitchFamily="18" charset="0"/>
              </a:rPr>
              <a:t>Măsuri </a:t>
            </a:r>
            <a:r>
              <a:rPr lang="ro-RO" sz="1200" i="1" dirty="0">
                <a:latin typeface="Trebuchet MS" pitchFamily="34" charset="0"/>
                <a:cs typeface="Times New Roman" pitchFamily="18" charset="0"/>
              </a:rPr>
              <a:t>care au inclusa in alocarea totala 2012, suma propusa spre realocare in versiunea a VIII-a  a </a:t>
            </a:r>
            <a:r>
              <a:rPr lang="ro-RO" sz="1200" i="1" dirty="0" smtClean="0">
                <a:latin typeface="Trebuchet MS" pitchFamily="34" charset="0"/>
                <a:cs typeface="Times New Roman" pitchFamily="18" charset="0"/>
              </a:rPr>
              <a:t>PNDR</a:t>
            </a:r>
          </a:p>
          <a:p>
            <a:pPr algn="just" eaLnBrk="0" hangingPunct="0">
              <a:tabLst>
                <a:tab pos="1600200" algn="l"/>
              </a:tabLst>
            </a:pPr>
            <a:r>
              <a:rPr lang="ro-RO" sz="1200" i="1" dirty="0" smtClean="0">
                <a:latin typeface="Trebuchet MS" pitchFamily="34" charset="0"/>
                <a:cs typeface="Times New Roman" pitchFamily="18" charset="0"/>
              </a:rPr>
              <a:t> </a:t>
            </a:r>
            <a:r>
              <a:rPr lang="ro-RO" sz="1200" i="1" dirty="0">
                <a:latin typeface="Trebuchet MS" pitchFamily="34" charset="0"/>
                <a:cs typeface="Times New Roman" pitchFamily="18" charset="0"/>
              </a:rPr>
              <a:t>transmisă spre aprobare Comisiei Europene </a:t>
            </a:r>
            <a:endParaRPr lang="ro-RO" sz="600" dirty="0">
              <a:latin typeface="Trebuchet MS" pitchFamily="34" charset="0"/>
            </a:endParaRPr>
          </a:p>
          <a:p>
            <a:pPr algn="just" eaLnBrk="0" hangingPunct="0">
              <a:tabLst>
                <a:tab pos="1600200" algn="l"/>
              </a:tabLst>
            </a:pPr>
            <a:r>
              <a:rPr lang="ro-RO" sz="1200" i="1" dirty="0">
                <a:latin typeface="Trebuchet MS" pitchFamily="34" charset="0"/>
                <a:cs typeface="Times New Roman" pitchFamily="18" charset="0"/>
              </a:rPr>
              <a:t>** Suma alocata finala va fi stabilita la momentul finalizării selecţiei pentru sesiunea organizata in 2011</a:t>
            </a:r>
            <a:endParaRPr lang="ro-RO" sz="600" dirty="0">
              <a:latin typeface="Trebuchet MS" pitchFamily="34" charset="0"/>
            </a:endParaRPr>
          </a:p>
          <a:p>
            <a:pPr algn="just" eaLnBrk="0" hangingPunct="0">
              <a:tabLst>
                <a:tab pos="1600200" algn="l"/>
              </a:tabLst>
            </a:pPr>
            <a:r>
              <a:rPr lang="ro-RO" sz="1200" i="1" dirty="0">
                <a:latin typeface="Trebuchet MS" pitchFamily="34" charset="0"/>
                <a:cs typeface="Times New Roman" pitchFamily="18" charset="0"/>
              </a:rPr>
              <a:t>*** Măsuri în cadrul cărora se derulează ultima sesiune de depunere de proiecte</a:t>
            </a:r>
            <a:endParaRPr lang="ro-RO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xfrm>
            <a:off x="161925" y="299244"/>
            <a:ext cx="8229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o-RO" sz="2400" b="1" dirty="0" smtClean="0">
                <a:solidFill>
                  <a:schemeClr val="tx1"/>
                </a:solidFill>
                <a:latin typeface="Trebuchet MS" pitchFamily="34" charset="0"/>
              </a:rPr>
              <a:t>Noutăţi PNDR (I)</a:t>
            </a:r>
          </a:p>
        </p:txBody>
      </p:sp>
      <p:pic>
        <p:nvPicPr>
          <p:cNvPr id="15363" name="Picture 2" descr="log fin pndr c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0"/>
            <a:ext cx="935037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entagon 1"/>
          <p:cNvSpPr/>
          <p:nvPr/>
        </p:nvSpPr>
        <p:spPr>
          <a:xfrm>
            <a:off x="152400" y="2971800"/>
            <a:ext cx="3962400" cy="1219200"/>
          </a:xfrm>
          <a:prstGeom prst="homePlat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 smtClean="0">
                <a:solidFill>
                  <a:schemeClr val="bg1"/>
                </a:solidFill>
                <a:latin typeface="Trebuchet MS" pitchFamily="34" charset="0"/>
              </a:rPr>
              <a:t>Măsura 125 a1</a:t>
            </a:r>
            <a:br>
              <a:rPr lang="ro-RO" sz="2400" b="1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ro-RO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ro-RO" i="1" dirty="0" smtClean="0">
                <a:solidFill>
                  <a:schemeClr val="bg1"/>
                </a:solidFill>
                <a:latin typeface="Trebuchet MS" pitchFamily="34" charset="0"/>
              </a:rPr>
              <a:t>Irigaţii şi alte lucrări de îmbunătăţiri funciare</a:t>
            </a:r>
            <a:endParaRPr lang="ro-RO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7200" y="2971800"/>
            <a:ext cx="236220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o-RO" b="0" dirty="0" smtClean="0">
                <a:solidFill>
                  <a:schemeClr val="bg1"/>
                </a:solidFill>
                <a:latin typeface="Trebuchet MS" pitchFamily="34" charset="0"/>
              </a:rPr>
              <a:t>organizarea unei sesiuni de depunere în luna </a:t>
            </a:r>
            <a:br>
              <a:rPr lang="ro-RO" b="0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ro-RO" b="1" dirty="0" smtClean="0">
                <a:solidFill>
                  <a:schemeClr val="bg1"/>
                </a:solidFill>
                <a:latin typeface="Trebuchet MS" pitchFamily="34" charset="0"/>
              </a:rPr>
              <a:t>septembrie 2012</a:t>
            </a:r>
            <a:endParaRPr lang="ro-RO" b="1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7010400" y="3000464"/>
            <a:ext cx="1752600" cy="1143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0" dirty="0" smtClean="0">
                <a:solidFill>
                  <a:schemeClr val="bg1"/>
                </a:solidFill>
                <a:latin typeface="Trebuchet MS" pitchFamily="34" charset="0"/>
              </a:rPr>
              <a:t>alocare </a:t>
            </a:r>
            <a:r>
              <a:rPr lang="ro-RO" sz="2400" b="1" dirty="0" smtClean="0">
                <a:solidFill>
                  <a:schemeClr val="bg1"/>
                </a:solidFill>
                <a:latin typeface="Trebuchet MS" pitchFamily="34" charset="0"/>
              </a:rPr>
              <a:t>25,6</a:t>
            </a:r>
            <a:br>
              <a:rPr lang="ro-RO" sz="2400" b="1" dirty="0" smtClean="0">
                <a:solidFill>
                  <a:schemeClr val="bg1"/>
                </a:solidFill>
                <a:latin typeface="Trebuchet MS" pitchFamily="34" charset="0"/>
              </a:rPr>
            </a:br>
            <a:r>
              <a:rPr lang="ro-RO" b="0" dirty="0" smtClean="0">
                <a:solidFill>
                  <a:schemeClr val="bg1"/>
                </a:solidFill>
                <a:latin typeface="Trebuchet MS" pitchFamily="34" charset="0"/>
              </a:rPr>
              <a:t> mil. euro</a:t>
            </a:r>
            <a:endParaRPr lang="ro-RO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446088" y="228600"/>
            <a:ext cx="8229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o-RO" sz="2400" b="1" dirty="0" smtClean="0">
                <a:solidFill>
                  <a:schemeClr val="tx1"/>
                </a:solidFill>
              </a:rPr>
              <a:t>Noutăţi PNDR (II)</a:t>
            </a:r>
          </a:p>
        </p:txBody>
      </p:sp>
      <p:pic>
        <p:nvPicPr>
          <p:cNvPr id="16387" name="Picture 2" descr="log fin pndr c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0"/>
            <a:ext cx="935037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4419600" y="61722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2057400"/>
            <a:ext cx="8839200" cy="449580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Font typeface="Wingdings" pitchFamily="2" charset="2"/>
              <a:buChar char="Ø"/>
              <a:defRPr sz="2800" b="1">
                <a:solidFill>
                  <a:srgbClr val="0066FF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Font typeface="Symbol" pitchFamily="18" charset="2"/>
              <a:buChar char=""/>
              <a:defRPr sz="2400" b="1">
                <a:solidFill>
                  <a:srgbClr val="0066FF"/>
                </a:solidFill>
                <a:latin typeface="Calibri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ü"/>
              <a:defRPr sz="2000">
                <a:solidFill>
                  <a:srgbClr val="0066FF"/>
                </a:solidFill>
                <a:latin typeface="Calibri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Char char="–"/>
              <a:defRPr sz="2000">
                <a:solidFill>
                  <a:srgbClr val="0066FF"/>
                </a:solidFill>
                <a:latin typeface="Calibri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Arial" charset="0"/>
              <a:buChar char="•"/>
              <a:defRPr sz="1600">
                <a:solidFill>
                  <a:srgbClr val="0066FF"/>
                </a:solidFill>
                <a:latin typeface="Calibri" pitchFamily="34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60000" algn="just">
              <a:spcBef>
                <a:spcPts val="1200"/>
              </a:spcBef>
              <a:buFont typeface="Wingdings" pitchFamily="2" charset="2"/>
              <a:buChar char="v"/>
              <a:defRPr/>
            </a:pP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Realocări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de fonduri de la măsurile cu grad scăzut de absorbţie către măsurile cu grad crescut de vizibilitate şi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accesare (M121; M123; M215; M312 şi LEADER) -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740 mil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. Euro</a:t>
            </a:r>
            <a:endParaRPr lang="ro-RO" sz="1600" b="0" i="1" dirty="0" smtClean="0">
              <a:solidFill>
                <a:schemeClr val="tx1"/>
              </a:solidFill>
            </a:endParaRPr>
          </a:p>
          <a:p>
            <a:pPr marL="360000" algn="just">
              <a:spcBef>
                <a:spcPts val="1200"/>
              </a:spcBef>
              <a:buFont typeface="Wingdings" pitchFamily="2" charset="2"/>
              <a:buChar char="v"/>
              <a:defRPr/>
            </a:pP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Introducere măsură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215 „</a:t>
            </a:r>
            <a:r>
              <a:rPr lang="ro-RO" sz="1600" b="0" i="1" dirty="0">
                <a:solidFill>
                  <a:schemeClr val="tx1"/>
                </a:solidFill>
                <a:latin typeface="+mj-lt"/>
              </a:rPr>
              <a:t>Bunăstarea animalelor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” – plăți în favoarea bunăstării animalelor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pentru </a:t>
            </a:r>
            <a:r>
              <a:rPr lang="ro-RO" sz="1600" b="0" i="1" dirty="0" smtClean="0">
                <a:solidFill>
                  <a:schemeClr val="tx1"/>
                </a:solidFill>
                <a:latin typeface="+mj-lt"/>
              </a:rPr>
              <a:t>sectorul porcine</a:t>
            </a:r>
            <a:r>
              <a:rPr lang="ro-RO" sz="1600" b="0" dirty="0" smtClean="0">
                <a:solidFill>
                  <a:schemeClr val="tx1"/>
                </a:solidFill>
              </a:rPr>
              <a:t>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(reducerea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densităţii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animalelor în ferme sau în timpul transportului, asigurarea iluminatului artificial în fermele de creştere, îmbunătăţirea zonei de odihnă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)</a:t>
            </a:r>
            <a:endParaRPr lang="ro-RO" sz="1600" b="0" dirty="0">
              <a:solidFill>
                <a:schemeClr val="tx1"/>
              </a:solidFill>
              <a:latin typeface="+mj-lt"/>
            </a:endParaRPr>
          </a:p>
          <a:p>
            <a:pPr marL="360000" algn="just">
              <a:spcBef>
                <a:spcPts val="1200"/>
              </a:spcBef>
              <a:buFont typeface="Wingdings" pitchFamily="2" charset="2"/>
              <a:buChar char="v"/>
              <a:defRPr/>
            </a:pP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Măsura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312 „</a:t>
            </a:r>
            <a:r>
              <a:rPr lang="ro-RO" sz="1600" b="0" i="1" dirty="0">
                <a:solidFill>
                  <a:schemeClr val="tx1"/>
                </a:solidFill>
                <a:latin typeface="+mj-lt"/>
              </a:rPr>
              <a:t>Sprijin pentru crearea şi dezvoltarea de micro-întreprinderi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” - creşterea intensităţii sprijinului de la 70% la 85%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 - investiţii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în sectorul producţiei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non-agricole</a:t>
            </a:r>
            <a:endParaRPr lang="ro-RO" sz="1600" b="0" dirty="0">
              <a:solidFill>
                <a:schemeClr val="tx1"/>
              </a:solidFill>
              <a:latin typeface="+mj-lt"/>
            </a:endParaRPr>
          </a:p>
          <a:p>
            <a:pPr marL="360000" algn="just">
              <a:spcBef>
                <a:spcPts val="1200"/>
              </a:spcBef>
              <a:buFont typeface="Wingdings" pitchFamily="2" charset="2"/>
              <a:buChar char="v"/>
              <a:defRPr/>
            </a:pP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Măsura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313 „</a:t>
            </a:r>
            <a:r>
              <a:rPr lang="ro-RO" sz="1600" b="0" i="1" dirty="0">
                <a:solidFill>
                  <a:schemeClr val="tx1"/>
                </a:solidFill>
                <a:latin typeface="+mj-lt"/>
              </a:rPr>
              <a:t>Încurajarea activităţilor turistice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” </a:t>
            </a:r>
            <a:endParaRPr lang="ro-RO" sz="1600" b="0" dirty="0" smtClean="0">
              <a:solidFill>
                <a:schemeClr val="tx1"/>
              </a:solidFill>
              <a:latin typeface="+mj-lt"/>
            </a:endParaRPr>
          </a:p>
          <a:p>
            <a:pPr lvl="1" algn="just">
              <a:buClr>
                <a:srgbClr val="0066FF"/>
              </a:buClr>
              <a:buFont typeface="Arial" pitchFamily="34" charset="0"/>
              <a:buChar char="•"/>
              <a:defRPr/>
            </a:pP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creşterea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intensităţii sprijinului de la 70% la 85% pentru investiţii în agro-turism precum și a plafonului investițiilor de la 70.000 euro la 100.000 euro/proiect </a:t>
            </a:r>
            <a:endParaRPr lang="ro-RO" sz="1600" b="0" dirty="0" smtClean="0">
              <a:solidFill>
                <a:schemeClr val="tx1"/>
              </a:solidFill>
              <a:latin typeface="+mj-lt"/>
            </a:endParaRPr>
          </a:p>
          <a:p>
            <a:pPr lvl="1" algn="just">
              <a:buClr>
                <a:srgbClr val="0066FF"/>
              </a:buClr>
              <a:buFont typeface="Arial" pitchFamily="34" charset="0"/>
              <a:buChar char="•"/>
              <a:defRPr/>
            </a:pP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creşterea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intensităţii sprijinului de la 50% la 85% pentru investiţii în activităţi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recreaţionale</a:t>
            </a:r>
            <a:endParaRPr lang="ro-RO" sz="12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208088"/>
            <a:ext cx="8763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b="1" dirty="0">
                <a:solidFill>
                  <a:schemeClr val="tx1"/>
                </a:solidFill>
              </a:rPr>
              <a:t>Modificarea a VII-a PNDR (versiunea a VIII-a) </a:t>
            </a:r>
            <a:r>
              <a:rPr lang="ro-RO" dirty="0">
                <a:solidFill>
                  <a:schemeClr val="tx1"/>
                </a:solidFill>
              </a:rPr>
              <a:t/>
            </a:r>
            <a:br>
              <a:rPr lang="ro-RO" dirty="0">
                <a:solidFill>
                  <a:schemeClr val="tx1"/>
                </a:solidFill>
              </a:rPr>
            </a:br>
            <a:r>
              <a:rPr lang="ro-RO" dirty="0" smtClean="0">
                <a:solidFill>
                  <a:schemeClr val="tx1"/>
                </a:solidFill>
              </a:rPr>
              <a:t> a </a:t>
            </a:r>
            <a:r>
              <a:rPr lang="ro-RO" dirty="0">
                <a:solidFill>
                  <a:schemeClr val="tx1"/>
                </a:solidFill>
              </a:rPr>
              <a:t>vizat în principal următoarele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 descr="log fin pndr c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0"/>
            <a:ext cx="935037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3810000" y="25908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2133600"/>
            <a:ext cx="8610600" cy="220980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Font typeface="Wingdings" pitchFamily="2" charset="2"/>
              <a:buChar char="Ø"/>
              <a:defRPr sz="2800" b="1">
                <a:solidFill>
                  <a:srgbClr val="0066FF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Font typeface="Symbol" pitchFamily="18" charset="2"/>
              <a:buChar char=""/>
              <a:defRPr sz="2400" b="1">
                <a:solidFill>
                  <a:srgbClr val="0066FF"/>
                </a:solidFill>
                <a:latin typeface="Calibri" pitchFamily="34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ü"/>
              <a:defRPr sz="2000">
                <a:solidFill>
                  <a:srgbClr val="0066FF"/>
                </a:solidFill>
                <a:latin typeface="Calibri" pitchFamily="34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Char char="–"/>
              <a:defRPr sz="2000">
                <a:solidFill>
                  <a:srgbClr val="0066FF"/>
                </a:solidFill>
                <a:latin typeface="Calibri" pitchFamily="34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Arial" charset="0"/>
              <a:buChar char="•"/>
              <a:defRPr sz="1600">
                <a:solidFill>
                  <a:srgbClr val="0066FF"/>
                </a:solidFill>
                <a:latin typeface="Calibri" pitchFamily="34" charset="0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spcBef>
                <a:spcPts val="1200"/>
              </a:spcBef>
              <a:buFont typeface="Wingdings" pitchFamily="2" charset="2"/>
              <a:buChar char="v"/>
              <a:defRPr/>
            </a:pP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Aplicarea Reg.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nr. 1312/2011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până în martie 2013 oferă posibilitatea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creşterii ratei de contribuţie a FEADR la maxim 95% din totalul contribuţiei publice dar fără a conduce la creşterea alocării FEADR pentru perioada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2007-2013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v"/>
              <a:defRPr/>
            </a:pP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Conform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previziunilor de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plată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aferente axelor 1, 4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şi Operaţiuni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de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Asistenţă Tehnică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pentru perioada de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aplicabilitate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a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facilităţii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,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plata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de la bugetul UE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în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avans prin reducerea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contribuţiei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de la bugetul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naţional pentru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perioada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aplicării </a:t>
            </a:r>
            <a:r>
              <a:rPr lang="ro-RO" sz="1600" b="0" dirty="0">
                <a:solidFill>
                  <a:schemeClr val="tx1"/>
                </a:solidFill>
                <a:latin typeface="+mj-lt"/>
              </a:rPr>
              <a:t>mecanismului de top-up va fi de aproximativ 77,7 mil. </a:t>
            </a:r>
            <a:r>
              <a:rPr lang="ro-RO" sz="1600" b="0" dirty="0" smtClean="0">
                <a:solidFill>
                  <a:schemeClr val="tx1"/>
                </a:solidFill>
                <a:latin typeface="+mj-lt"/>
              </a:rPr>
              <a:t>euro</a:t>
            </a:r>
            <a:endParaRPr lang="ro-RO" sz="16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" y="1133474"/>
            <a:ext cx="8763000" cy="847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o-RO" b="1" dirty="0">
                <a:solidFill>
                  <a:schemeClr val="tx1"/>
                </a:solidFill>
              </a:rPr>
              <a:t>Modificarea a VIII-a PNDR (versiunea a </a:t>
            </a:r>
            <a:r>
              <a:rPr lang="ro-RO" b="1" dirty="0" smtClean="0">
                <a:solidFill>
                  <a:schemeClr val="tx1"/>
                </a:solidFill>
              </a:rPr>
              <a:t>IX-a)</a:t>
            </a:r>
          </a:p>
          <a:p>
            <a:pPr algn="just">
              <a:defRPr/>
            </a:pPr>
            <a:r>
              <a:rPr lang="ro-RO" dirty="0" smtClean="0">
                <a:solidFill>
                  <a:schemeClr val="tx1"/>
                </a:solidFill>
              </a:rPr>
              <a:t>privind </a:t>
            </a:r>
            <a:r>
              <a:rPr lang="ro-RO" dirty="0">
                <a:solidFill>
                  <a:schemeClr val="tx1"/>
                </a:solidFill>
              </a:rPr>
              <a:t>revizuirea planului financiar în vederea aplicării facilității de 95% cofinanțare UE - trasmisă CE - 18 mai </a:t>
            </a:r>
            <a:r>
              <a:rPr lang="ro-RO" dirty="0" smtClean="0">
                <a:solidFill>
                  <a:schemeClr val="tx1"/>
                </a:solidFill>
              </a:rPr>
              <a:t>2012</a:t>
            </a:r>
            <a:endParaRPr lang="ro-RO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8600" y="4724400"/>
            <a:ext cx="87630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361950" algn="just">
              <a:defRPr/>
            </a:pPr>
            <a:r>
              <a:rPr lang="ro-RO" b="1" dirty="0">
                <a:solidFill>
                  <a:schemeClr val="tx1"/>
                </a:solidFill>
              </a:rPr>
              <a:t>Modificarea a IX-a PNDR (versiunea a X-a) </a:t>
            </a:r>
            <a:r>
              <a:rPr lang="ro-RO" dirty="0">
                <a:solidFill>
                  <a:schemeClr val="tx1"/>
                </a:solidFill>
              </a:rPr>
              <a:t>- introducerea în fișa măsurii 215 „</a:t>
            </a:r>
            <a:r>
              <a:rPr lang="ro-RO" i="1" dirty="0">
                <a:solidFill>
                  <a:schemeClr val="tx1"/>
                </a:solidFill>
              </a:rPr>
              <a:t>Bunăstarea animalelor</a:t>
            </a:r>
            <a:r>
              <a:rPr lang="ro-RO" dirty="0">
                <a:solidFill>
                  <a:schemeClr val="tx1"/>
                </a:solidFill>
              </a:rPr>
              <a:t>” – plăți în favoarea bunăstării animalelor pentru </a:t>
            </a:r>
            <a:r>
              <a:rPr lang="ro-RO" i="1" dirty="0">
                <a:solidFill>
                  <a:schemeClr val="tx1"/>
                </a:solidFill>
              </a:rPr>
              <a:t>sectorul păsări</a:t>
            </a:r>
            <a:r>
              <a:rPr lang="ro-RO" dirty="0">
                <a:solidFill>
                  <a:schemeClr val="tx1"/>
                </a:solidFill>
              </a:rPr>
              <a:t> (scăderea densităţii păsărilor, îmbunătăţirea condiţiilor de transport, a calităţii furajelor şi a apei precum şi a condiţiilor de iluminat şi microclimat)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auto">
          <a:xfrm>
            <a:off x="446088" y="228600"/>
            <a:ext cx="8229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o-RO" sz="2400" b="1" dirty="0" smtClean="0">
                <a:solidFill>
                  <a:schemeClr val="tx1"/>
                </a:solidFill>
              </a:rPr>
              <a:t>Noutăţi PNDR (</a:t>
            </a:r>
            <a:r>
              <a:rPr lang="ro-RO" sz="2400" b="1" dirty="0" smtClean="0">
                <a:solidFill>
                  <a:schemeClr val="tx1"/>
                </a:solidFill>
              </a:rPr>
              <a:t>II</a:t>
            </a:r>
            <a:r>
              <a:rPr lang="en-US" sz="2400" b="1" dirty="0" smtClean="0">
                <a:solidFill>
                  <a:schemeClr val="tx1"/>
                </a:solidFill>
              </a:rPr>
              <a:t>I</a:t>
            </a:r>
            <a:r>
              <a:rPr lang="ro-RO" sz="2400" b="1" dirty="0" smtClean="0">
                <a:solidFill>
                  <a:schemeClr val="tx1"/>
                </a:solidFill>
              </a:rPr>
              <a:t>)</a:t>
            </a:r>
            <a:endParaRPr lang="ro-RO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og fin pndr c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0"/>
            <a:ext cx="935037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Content Placeholder 5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Font typeface="Wingdings" pitchFamily="2" charset="2"/>
              <a:buNone/>
            </a:pPr>
            <a:r>
              <a:rPr lang="ro-RO" sz="3600" smtClean="0">
                <a:solidFill>
                  <a:schemeClr val="tx1"/>
                </a:solidFill>
              </a:rPr>
              <a:t>Vă mulţumesc 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leza Prezentare 123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engleza Prezentare 123</Template>
  <TotalTime>2484</TotalTime>
  <Words>806</Words>
  <Application>Microsoft Office PowerPoint</Application>
  <PresentationFormat>On-screen Show (4:3)</PresentationFormat>
  <Paragraphs>187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engleza Prezentare 123</vt:lpstr>
      <vt:lpstr>PowerPoint Presentation</vt:lpstr>
      <vt:lpstr>PNDR 2007-2013</vt:lpstr>
      <vt:lpstr>PowerPoint Presentation</vt:lpstr>
      <vt:lpstr>PowerPoint Presentation</vt:lpstr>
      <vt:lpstr>Noutăţi PNDR (I)</vt:lpstr>
      <vt:lpstr>Noutăţi PNDR (II)</vt:lpstr>
      <vt:lpstr>Noutăţi PNDR (III)</vt:lpstr>
      <vt:lpstr>PowerPoint Presentation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Radu MATEI</dc:creator>
  <cp:lastModifiedBy>Radu Matei</cp:lastModifiedBy>
  <cp:revision>246</cp:revision>
  <cp:lastPrinted>2012-06-11T08:29:05Z</cp:lastPrinted>
  <dcterms:created xsi:type="dcterms:W3CDTF">2011-11-01T12:49:44Z</dcterms:created>
  <dcterms:modified xsi:type="dcterms:W3CDTF">2012-06-11T14:00:23Z</dcterms:modified>
</cp:coreProperties>
</file>